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6"/>
  </p:notesMasterIdLst>
  <p:handoutMasterIdLst>
    <p:handoutMasterId r:id="rId77"/>
  </p:handoutMasterIdLst>
  <p:sldIdLst>
    <p:sldId id="668" r:id="rId6"/>
    <p:sldId id="874" r:id="rId7"/>
    <p:sldId id="799" r:id="rId8"/>
    <p:sldId id="876" r:id="rId9"/>
    <p:sldId id="805" r:id="rId10"/>
    <p:sldId id="806" r:id="rId11"/>
    <p:sldId id="807" r:id="rId12"/>
    <p:sldId id="808" r:id="rId13"/>
    <p:sldId id="809" r:id="rId14"/>
    <p:sldId id="810" r:id="rId15"/>
    <p:sldId id="811" r:id="rId16"/>
    <p:sldId id="812" r:id="rId17"/>
    <p:sldId id="813" r:id="rId18"/>
    <p:sldId id="814" r:id="rId19"/>
    <p:sldId id="815" r:id="rId20"/>
    <p:sldId id="816" r:id="rId21"/>
    <p:sldId id="817" r:id="rId22"/>
    <p:sldId id="818" r:id="rId23"/>
    <p:sldId id="819" r:id="rId24"/>
    <p:sldId id="820" r:id="rId25"/>
    <p:sldId id="821" r:id="rId26"/>
    <p:sldId id="822" r:id="rId27"/>
    <p:sldId id="823" r:id="rId28"/>
    <p:sldId id="824" r:id="rId29"/>
    <p:sldId id="825" r:id="rId30"/>
    <p:sldId id="826" r:id="rId31"/>
    <p:sldId id="827" r:id="rId32"/>
    <p:sldId id="828" r:id="rId33"/>
    <p:sldId id="829" r:id="rId34"/>
    <p:sldId id="830" r:id="rId35"/>
    <p:sldId id="831" r:id="rId36"/>
    <p:sldId id="832" r:id="rId37"/>
    <p:sldId id="834" r:id="rId38"/>
    <p:sldId id="835" r:id="rId39"/>
    <p:sldId id="837" r:id="rId40"/>
    <p:sldId id="838" r:id="rId41"/>
    <p:sldId id="839" r:id="rId42"/>
    <p:sldId id="840" r:id="rId43"/>
    <p:sldId id="841" r:id="rId44"/>
    <p:sldId id="842" r:id="rId45"/>
    <p:sldId id="843" r:id="rId46"/>
    <p:sldId id="844" r:id="rId47"/>
    <p:sldId id="845" r:id="rId48"/>
    <p:sldId id="846" r:id="rId49"/>
    <p:sldId id="847" r:id="rId50"/>
    <p:sldId id="848" r:id="rId51"/>
    <p:sldId id="849" r:id="rId52"/>
    <p:sldId id="850" r:id="rId53"/>
    <p:sldId id="877" r:id="rId54"/>
    <p:sldId id="853" r:id="rId55"/>
    <p:sldId id="854" r:id="rId56"/>
    <p:sldId id="855" r:id="rId57"/>
    <p:sldId id="856" r:id="rId58"/>
    <p:sldId id="857" r:id="rId59"/>
    <p:sldId id="858" r:id="rId60"/>
    <p:sldId id="859" r:id="rId61"/>
    <p:sldId id="860" r:id="rId62"/>
    <p:sldId id="861" r:id="rId63"/>
    <p:sldId id="862" r:id="rId64"/>
    <p:sldId id="863" r:id="rId65"/>
    <p:sldId id="864" r:id="rId66"/>
    <p:sldId id="865" r:id="rId67"/>
    <p:sldId id="866" r:id="rId68"/>
    <p:sldId id="868" r:id="rId69"/>
    <p:sldId id="869" r:id="rId70"/>
    <p:sldId id="871" r:id="rId71"/>
    <p:sldId id="872" r:id="rId72"/>
    <p:sldId id="873" r:id="rId73"/>
    <p:sldId id="672" r:id="rId74"/>
    <p:sldId id="875" r:id="rId7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874"/>
            <p14:sldId id="799"/>
            <p14:sldId id="876"/>
            <p14:sldId id="805"/>
            <p14:sldId id="806"/>
            <p14:sldId id="807"/>
            <p14:sldId id="808"/>
            <p14:sldId id="809"/>
            <p14:sldId id="810"/>
            <p14:sldId id="811"/>
            <p14:sldId id="812"/>
            <p14:sldId id="813"/>
            <p14:sldId id="814"/>
            <p14:sldId id="815"/>
            <p14:sldId id="816"/>
            <p14:sldId id="817"/>
            <p14:sldId id="818"/>
            <p14:sldId id="819"/>
            <p14:sldId id="820"/>
            <p14:sldId id="821"/>
            <p14:sldId id="822"/>
            <p14:sldId id="823"/>
            <p14:sldId id="824"/>
            <p14:sldId id="825"/>
            <p14:sldId id="826"/>
            <p14:sldId id="827"/>
            <p14:sldId id="828"/>
            <p14:sldId id="829"/>
            <p14:sldId id="830"/>
            <p14:sldId id="831"/>
            <p14:sldId id="832"/>
            <p14:sldId id="834"/>
            <p14:sldId id="835"/>
            <p14:sldId id="837"/>
            <p14:sldId id="838"/>
            <p14:sldId id="839"/>
            <p14:sldId id="840"/>
            <p14:sldId id="841"/>
            <p14:sldId id="842"/>
            <p14:sldId id="843"/>
            <p14:sldId id="844"/>
            <p14:sldId id="845"/>
            <p14:sldId id="846"/>
            <p14:sldId id="847"/>
            <p14:sldId id="848"/>
            <p14:sldId id="849"/>
            <p14:sldId id="850"/>
            <p14:sldId id="877"/>
            <p14:sldId id="853"/>
            <p14:sldId id="854"/>
            <p14:sldId id="855"/>
            <p14:sldId id="856"/>
            <p14:sldId id="857"/>
            <p14:sldId id="858"/>
            <p14:sldId id="859"/>
            <p14:sldId id="860"/>
            <p14:sldId id="861"/>
            <p14:sldId id="862"/>
            <p14:sldId id="863"/>
            <p14:sldId id="864"/>
            <p14:sldId id="865"/>
            <p14:sldId id="866"/>
            <p14:sldId id="868"/>
            <p14:sldId id="869"/>
            <p14:sldId id="871"/>
            <p14:sldId id="872"/>
            <p14:sldId id="873"/>
            <p14:sldId id="672"/>
            <p14:sldId id="875"/>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33" autoAdjust="0"/>
    <p:restoredTop sz="72268" autoAdjust="0"/>
  </p:normalViewPr>
  <p:slideViewPr>
    <p:cSldViewPr snapToGrid="0">
      <p:cViewPr varScale="1">
        <p:scale>
          <a:sx n="31" d="100"/>
          <a:sy n="31" d="100"/>
        </p:scale>
        <p:origin x="980" y="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notesMaster" Target="notesMasters/notesMaster1.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viewProps" Target="viewProps.xml"/><Relationship Id="rId5" Type="http://schemas.openxmlformats.org/officeDocument/2006/relationships/slideMaster" Target="slideMasters/slideMaster1.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162AAFB1-6E58-4DFA-A1C7-583F3080367E}"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A3E433D3-8144-4EDF-BC20-69863979C258}" type="presOf" srcId="{840EF2FF-9D50-4647-9914-74D089286C46}" destId="{84E372B1-C2D4-044D-8D9B-03BAA0D0E7CB}" srcOrd="0" destOrd="0" presId="urn:microsoft.com/office/officeart/2005/8/layout/hProcess9"/>
    <dgm:cxn modelId="{7A497E7C-3D5D-4A89-AFF6-C4BBD825A450}"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B1764002-A982-4E20-B951-450EA85054C8}" type="presOf" srcId="{8C044235-ED0A-8542-BFA3-BBFC322E5065}" destId="{DD25A9C6-73C5-034C-9141-067075B117D8}" srcOrd="0" destOrd="0" presId="urn:microsoft.com/office/officeart/2005/8/layout/hProcess9"/>
    <dgm:cxn modelId="{B4D3A95E-9E0F-490A-ABB3-C90B8CBA9879}" type="presParOf" srcId="{6D04906C-8FA3-044F-A9CA-DE594BFC6B62}" destId="{2E8A1CBE-0266-EA4C-B578-7F204E55EDE3}" srcOrd="0" destOrd="0" presId="urn:microsoft.com/office/officeart/2005/8/layout/hProcess9"/>
    <dgm:cxn modelId="{EDD268E3-698F-415C-B1A3-FD2B38DDF749}" type="presParOf" srcId="{6D04906C-8FA3-044F-A9CA-DE594BFC6B62}" destId="{F640416A-2778-4645-B00B-7C0C68CF0417}" srcOrd="1" destOrd="0" presId="urn:microsoft.com/office/officeart/2005/8/layout/hProcess9"/>
    <dgm:cxn modelId="{0521EEEC-803B-4E57-8F27-01BF63CDA93A}" type="presParOf" srcId="{F640416A-2778-4645-B00B-7C0C68CF0417}" destId="{45CD59F2-8ABB-5247-A051-AB4167B88F7D}" srcOrd="0" destOrd="0" presId="urn:microsoft.com/office/officeart/2005/8/layout/hProcess9"/>
    <dgm:cxn modelId="{539EC3B5-6377-49FB-B54F-7BA73FD99A25}" type="presParOf" srcId="{F640416A-2778-4645-B00B-7C0C68CF0417}" destId="{BED00208-39D8-1A4E-9C2D-2D05B79860D1}" srcOrd="1" destOrd="0" presId="urn:microsoft.com/office/officeart/2005/8/layout/hProcess9"/>
    <dgm:cxn modelId="{6ECCCC8E-4570-4EAD-BEC1-1C6022881106}" type="presParOf" srcId="{F640416A-2778-4645-B00B-7C0C68CF0417}" destId="{DD25A9C6-73C5-034C-9141-067075B117D8}" srcOrd="2" destOrd="0" presId="urn:microsoft.com/office/officeart/2005/8/layout/hProcess9"/>
    <dgm:cxn modelId="{22DABB4F-2E57-41C2-816A-510A72743A45}" type="presParOf" srcId="{F640416A-2778-4645-B00B-7C0C68CF0417}" destId="{EFC0612A-059E-1648-A19F-CB6A9F29A6D5}" srcOrd="3" destOrd="0" presId="urn:microsoft.com/office/officeart/2005/8/layout/hProcess9"/>
    <dgm:cxn modelId="{43233E46-21F6-49DB-A71E-DF84FBA25DD0}"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FB0966A1-B480-4ADB-B35B-65FAD3612797}" type="presOf" srcId="{840EF2FF-9D50-4647-9914-74D089286C46}" destId="{84E372B1-C2D4-044D-8D9B-03BAA0D0E7CB}" srcOrd="0" destOrd="0" presId="urn:microsoft.com/office/officeart/2005/8/layout/hProcess9"/>
    <dgm:cxn modelId="{71770AC7-3B9C-4F94-9D8E-ADE7F11EAC4D}" type="presOf" srcId="{16DDB171-5BFA-EB42-9166-37F5D48635B2}" destId="{45CD59F2-8ABB-5247-A051-AB4167B88F7D}" srcOrd="0" destOrd="0" presId="urn:microsoft.com/office/officeart/2005/8/layout/hProcess9"/>
    <dgm:cxn modelId="{DAF465AC-5761-4A30-93EB-AD4A468DF88A}"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038CE4FB-1C51-3043-A865-73036CD17DAF}" srcId="{BAD13A25-6A2D-CE4D-BBDF-9DF322328A0B}" destId="{8C044235-ED0A-8542-BFA3-BBFC322E5065}" srcOrd="1" destOrd="0" parTransId="{4F95847F-34CA-4D44-84E2-1B087FAFD286}" sibTransId="{05A2D59C-2686-254F-AC9F-77B373CFFA0D}"/>
    <dgm:cxn modelId="{EB34BF44-31B9-438B-8389-09406E6A67F6}"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883B1EF-017A-4733-BAA6-68EE6CF91C45}" type="presParOf" srcId="{6D04906C-8FA3-044F-A9CA-DE594BFC6B62}" destId="{2E8A1CBE-0266-EA4C-B578-7F204E55EDE3}" srcOrd="0" destOrd="0" presId="urn:microsoft.com/office/officeart/2005/8/layout/hProcess9"/>
    <dgm:cxn modelId="{B37066FA-E6CE-4749-986F-3C1A6629B09E}" type="presParOf" srcId="{6D04906C-8FA3-044F-A9CA-DE594BFC6B62}" destId="{F640416A-2778-4645-B00B-7C0C68CF0417}" srcOrd="1" destOrd="0" presId="urn:microsoft.com/office/officeart/2005/8/layout/hProcess9"/>
    <dgm:cxn modelId="{DAAC4A5A-A46A-43E8-B19C-660BAD4DB7C6}" type="presParOf" srcId="{F640416A-2778-4645-B00B-7C0C68CF0417}" destId="{45CD59F2-8ABB-5247-A051-AB4167B88F7D}" srcOrd="0" destOrd="0" presId="urn:microsoft.com/office/officeart/2005/8/layout/hProcess9"/>
    <dgm:cxn modelId="{668598AA-B16B-41D8-9E08-094F3E54ECD6}" type="presParOf" srcId="{F640416A-2778-4645-B00B-7C0C68CF0417}" destId="{BED00208-39D8-1A4E-9C2D-2D05B79860D1}" srcOrd="1" destOrd="0" presId="urn:microsoft.com/office/officeart/2005/8/layout/hProcess9"/>
    <dgm:cxn modelId="{739701CC-0823-4056-8AAE-696A40AB1527}" type="presParOf" srcId="{F640416A-2778-4645-B00B-7C0C68CF0417}" destId="{DD25A9C6-73C5-034C-9141-067075B117D8}" srcOrd="2" destOrd="0" presId="urn:microsoft.com/office/officeart/2005/8/layout/hProcess9"/>
    <dgm:cxn modelId="{EADE65A5-31D9-4EC8-AD70-BDD4D9A5D01F}" type="presParOf" srcId="{F640416A-2778-4645-B00B-7C0C68CF0417}" destId="{EFC0612A-059E-1648-A19F-CB6A9F29A6D5}" srcOrd="3" destOrd="0" presId="urn:microsoft.com/office/officeart/2005/8/layout/hProcess9"/>
    <dgm:cxn modelId="{02C759AC-591C-4867-A79F-91AA31D6D42D}"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5D9854B7-0BF6-485B-8B4C-D06BFC5C799D}" type="presOf" srcId="{8C044235-ED0A-8542-BFA3-BBFC322E5065}" destId="{DD25A9C6-73C5-034C-9141-067075B117D8}"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721B8E32-286B-42B5-BBAA-95402EE4F9FE}" type="presOf" srcId="{840EF2FF-9D50-4647-9914-74D089286C46}" destId="{84E372B1-C2D4-044D-8D9B-03BAA0D0E7CB}" srcOrd="0" destOrd="0" presId="urn:microsoft.com/office/officeart/2005/8/layout/hProcess9"/>
    <dgm:cxn modelId="{F91DB7CB-98C1-421D-AEE2-7B4B803FEE07}"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FDFB24C3-E1D5-4C59-92FC-14BB484D61B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69F1D457-342B-4954-9B02-19D813C85C9F}" type="presParOf" srcId="{6D04906C-8FA3-044F-A9CA-DE594BFC6B62}" destId="{2E8A1CBE-0266-EA4C-B578-7F204E55EDE3}" srcOrd="0" destOrd="0" presId="urn:microsoft.com/office/officeart/2005/8/layout/hProcess9"/>
    <dgm:cxn modelId="{E0618928-2213-482D-83FF-44860B3E6FF5}" type="presParOf" srcId="{6D04906C-8FA3-044F-A9CA-DE594BFC6B62}" destId="{F640416A-2778-4645-B00B-7C0C68CF0417}" srcOrd="1" destOrd="0" presId="urn:microsoft.com/office/officeart/2005/8/layout/hProcess9"/>
    <dgm:cxn modelId="{87E27FCF-9760-40A2-8EEA-FBFC2B07C263}" type="presParOf" srcId="{F640416A-2778-4645-B00B-7C0C68CF0417}" destId="{45CD59F2-8ABB-5247-A051-AB4167B88F7D}" srcOrd="0" destOrd="0" presId="urn:microsoft.com/office/officeart/2005/8/layout/hProcess9"/>
    <dgm:cxn modelId="{194E54E3-72E4-4AC2-A561-676AF89195D2}" type="presParOf" srcId="{F640416A-2778-4645-B00B-7C0C68CF0417}" destId="{BED00208-39D8-1A4E-9C2D-2D05B79860D1}" srcOrd="1" destOrd="0" presId="urn:microsoft.com/office/officeart/2005/8/layout/hProcess9"/>
    <dgm:cxn modelId="{24F10BB7-B556-49A0-82D2-BBE57842E4BD}" type="presParOf" srcId="{F640416A-2778-4645-B00B-7C0C68CF0417}" destId="{DD25A9C6-73C5-034C-9141-067075B117D8}" srcOrd="2" destOrd="0" presId="urn:microsoft.com/office/officeart/2005/8/layout/hProcess9"/>
    <dgm:cxn modelId="{B79DA71B-A43E-44AF-93AA-E39EBE91D8BC}" type="presParOf" srcId="{F640416A-2778-4645-B00B-7C0C68CF0417}" destId="{EFC0612A-059E-1648-A19F-CB6A9F29A6D5}" srcOrd="3" destOrd="0" presId="urn:microsoft.com/office/officeart/2005/8/layout/hProcess9"/>
    <dgm:cxn modelId="{ECEB35B3-533E-451C-931F-C725AF34B0D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7D68DB37-7540-4B56-8456-66CFCD68209B}" type="presOf" srcId="{16DDB171-5BFA-EB42-9166-37F5D48635B2}" destId="{45CD59F2-8ABB-5247-A051-AB4167B88F7D}"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23586DEA-B1F0-450A-B0BB-8274BF999E19}"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6B11DD09-2B4E-4E62-9519-62E404E95347}"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F85E1D5-FD95-437B-8BA8-B5FCF2D2893C}" type="presOf" srcId="{8C044235-ED0A-8542-BFA3-BBFC322E5065}" destId="{DD25A9C6-73C5-034C-9141-067075B117D8}" srcOrd="0" destOrd="0" presId="urn:microsoft.com/office/officeart/2005/8/layout/hProcess9"/>
    <dgm:cxn modelId="{0507F714-7CEE-49FC-9C99-A62AE3801579}" type="presParOf" srcId="{6D04906C-8FA3-044F-A9CA-DE594BFC6B62}" destId="{2E8A1CBE-0266-EA4C-B578-7F204E55EDE3}" srcOrd="0" destOrd="0" presId="urn:microsoft.com/office/officeart/2005/8/layout/hProcess9"/>
    <dgm:cxn modelId="{987CD8FF-F34F-40C6-BEB2-4093BD4529AA}" type="presParOf" srcId="{6D04906C-8FA3-044F-A9CA-DE594BFC6B62}" destId="{F640416A-2778-4645-B00B-7C0C68CF0417}" srcOrd="1" destOrd="0" presId="urn:microsoft.com/office/officeart/2005/8/layout/hProcess9"/>
    <dgm:cxn modelId="{048ED6CE-324D-4A1A-86B3-5B1402C94BC8}" type="presParOf" srcId="{F640416A-2778-4645-B00B-7C0C68CF0417}" destId="{45CD59F2-8ABB-5247-A051-AB4167B88F7D}" srcOrd="0" destOrd="0" presId="urn:microsoft.com/office/officeart/2005/8/layout/hProcess9"/>
    <dgm:cxn modelId="{13FD0FD8-EAD7-42CE-8266-48D9DDF31A7D}" type="presParOf" srcId="{F640416A-2778-4645-B00B-7C0C68CF0417}" destId="{BED00208-39D8-1A4E-9C2D-2D05B79860D1}" srcOrd="1" destOrd="0" presId="urn:microsoft.com/office/officeart/2005/8/layout/hProcess9"/>
    <dgm:cxn modelId="{25357225-437C-4AC9-977B-A473A6518AE8}" type="presParOf" srcId="{F640416A-2778-4645-B00B-7C0C68CF0417}" destId="{DD25A9C6-73C5-034C-9141-067075B117D8}" srcOrd="2" destOrd="0" presId="urn:microsoft.com/office/officeart/2005/8/layout/hProcess9"/>
    <dgm:cxn modelId="{15A801F8-6502-492D-A5A8-A2954254D884}" type="presParOf" srcId="{F640416A-2778-4645-B00B-7C0C68CF0417}" destId="{EFC0612A-059E-1648-A19F-CB6A9F29A6D5}" srcOrd="3" destOrd="0" presId="urn:microsoft.com/office/officeart/2005/8/layout/hProcess9"/>
    <dgm:cxn modelId="{2D6229AF-DE5D-4691-BC31-FAADF13D4101}"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2" destOrd="0" parTransId="{4F95847F-34CA-4D44-84E2-1B087FAFD286}" sibTransId="{05A2D59C-2686-254F-AC9F-77B373CFFA0D}"/>
    <dgm:cxn modelId="{E08297FE-8BC0-49C7-B071-01A9F8EA0759}"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5F0CA2A0-CB50-4ED0-B0BA-164138DCCBCF}" type="presOf" srcId="{8C044235-ED0A-8542-BFA3-BBFC322E5065}" destId="{DD25A9C6-73C5-034C-9141-067075B117D8}" srcOrd="0" destOrd="0" presId="urn:microsoft.com/office/officeart/2005/8/layout/hProcess9"/>
    <dgm:cxn modelId="{C2EA00CF-614D-4374-865F-17D2DC21426C}" type="presOf" srcId="{16DDB171-5BFA-EB42-9166-37F5D48635B2}" destId="{45CD59F2-8ABB-5247-A051-AB4167B88F7D}" srcOrd="0" destOrd="0" presId="urn:microsoft.com/office/officeart/2005/8/layout/hProcess9"/>
    <dgm:cxn modelId="{B5A7B19D-6256-4C18-83E9-E2908DD4FB23}" type="presOf" srcId="{BAD13A25-6A2D-CE4D-BBDF-9DF322328A0B}" destId="{6D04906C-8FA3-044F-A9CA-DE594BFC6B62}" srcOrd="0" destOrd="0" presId="urn:microsoft.com/office/officeart/2005/8/layout/hProcess9"/>
    <dgm:cxn modelId="{9E2B356F-7B64-4B2A-9ED7-3FF017A992E3}" type="presOf" srcId="{A6255F46-E33C-0D48-AC58-D7B360BDCDA3}" destId="{C9EA1690-CD96-B84C-B458-F944C9D4D943}" srcOrd="0" destOrd="0" presId="urn:microsoft.com/office/officeart/2005/8/layout/hProcess9"/>
    <dgm:cxn modelId="{E6D8CCCD-113D-4F12-A241-71622F8BCB70}" type="presOf" srcId="{3CA48109-FA20-5549-B15A-377BADE89DAB}" destId="{A8E927B3-6773-FD4B-9A48-2F817CC9A0C3}"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514F1FB5-04ED-0847-A669-C6966B55EAA0}" srcId="{BAD13A25-6A2D-CE4D-BBDF-9DF322328A0B}" destId="{A6255F46-E33C-0D48-AC58-D7B360BDCDA3}" srcOrd="1" destOrd="0" parTransId="{1AA1851F-5BCC-AA45-901E-7D573E7A8398}" sibTransId="{55C08551-3926-7043-8953-EE006AE10C20}"/>
    <dgm:cxn modelId="{9A8AD613-B87B-F749-A27A-C3B4F65DD6DC}" srcId="{BAD13A25-6A2D-CE4D-BBDF-9DF322328A0B}" destId="{3CA48109-FA20-5549-B15A-377BADE89DAB}" srcOrd="4" destOrd="0" parTransId="{C1219510-CC27-EB47-9FE8-3EEC7F9FF617}" sibTransId="{B2C09679-8501-3F41-B005-C07E164C1412}"/>
    <dgm:cxn modelId="{876F48AA-E2D7-4817-B75A-E3F957F14C3D}" type="presParOf" srcId="{6D04906C-8FA3-044F-A9CA-DE594BFC6B62}" destId="{2E8A1CBE-0266-EA4C-B578-7F204E55EDE3}" srcOrd="0" destOrd="0" presId="urn:microsoft.com/office/officeart/2005/8/layout/hProcess9"/>
    <dgm:cxn modelId="{71107A14-7B82-4CDC-BC09-4772FA3C55F4}" type="presParOf" srcId="{6D04906C-8FA3-044F-A9CA-DE594BFC6B62}" destId="{F640416A-2778-4645-B00B-7C0C68CF0417}" srcOrd="1" destOrd="0" presId="urn:microsoft.com/office/officeart/2005/8/layout/hProcess9"/>
    <dgm:cxn modelId="{684ED4B4-F989-4604-B5E1-709630D9682A}" type="presParOf" srcId="{F640416A-2778-4645-B00B-7C0C68CF0417}" destId="{45CD59F2-8ABB-5247-A051-AB4167B88F7D}" srcOrd="0" destOrd="0" presId="urn:microsoft.com/office/officeart/2005/8/layout/hProcess9"/>
    <dgm:cxn modelId="{49A59064-A1AD-4782-A298-D6EF1D58FC08}" type="presParOf" srcId="{F640416A-2778-4645-B00B-7C0C68CF0417}" destId="{BED00208-39D8-1A4E-9C2D-2D05B79860D1}" srcOrd="1" destOrd="0" presId="urn:microsoft.com/office/officeart/2005/8/layout/hProcess9"/>
    <dgm:cxn modelId="{10B001E7-7639-40F4-B612-7C5119930B81}" type="presParOf" srcId="{F640416A-2778-4645-B00B-7C0C68CF0417}" destId="{C9EA1690-CD96-B84C-B458-F944C9D4D943}" srcOrd="2" destOrd="0" presId="urn:microsoft.com/office/officeart/2005/8/layout/hProcess9"/>
    <dgm:cxn modelId="{1812F88D-1617-4585-8AA5-6F34B120906C}" type="presParOf" srcId="{F640416A-2778-4645-B00B-7C0C68CF0417}" destId="{E8222F88-CA9D-BA4F-9DBC-893D45FFE387}" srcOrd="3" destOrd="0" presId="urn:microsoft.com/office/officeart/2005/8/layout/hProcess9"/>
    <dgm:cxn modelId="{249F9B07-D295-4E68-9134-CE576CDF9F0B}" type="presParOf" srcId="{F640416A-2778-4645-B00B-7C0C68CF0417}" destId="{DD25A9C6-73C5-034C-9141-067075B117D8}" srcOrd="4" destOrd="0" presId="urn:microsoft.com/office/officeart/2005/8/layout/hProcess9"/>
    <dgm:cxn modelId="{83DAFDED-D78E-45EE-AAF4-960309DEA176}" type="presParOf" srcId="{F640416A-2778-4645-B00B-7C0C68CF0417}" destId="{EFC0612A-059E-1648-A19F-CB6A9F29A6D5}" srcOrd="5" destOrd="0" presId="urn:microsoft.com/office/officeart/2005/8/layout/hProcess9"/>
    <dgm:cxn modelId="{E96E65AD-B50F-4E96-99A2-ACCA5B91E6D2}" type="presParOf" srcId="{F640416A-2778-4645-B00B-7C0C68CF0417}" destId="{84E372B1-C2D4-044D-8D9B-03BAA0D0E7CB}" srcOrd="6" destOrd="0" presId="urn:microsoft.com/office/officeart/2005/8/layout/hProcess9"/>
    <dgm:cxn modelId="{2C27ED22-780C-4D55-B5FC-7CA711C3F074}" type="presParOf" srcId="{F640416A-2778-4645-B00B-7C0C68CF0417}" destId="{955F78DF-2E40-6842-AC82-A9685FF6538B}" srcOrd="7" destOrd="0" presId="urn:microsoft.com/office/officeart/2005/8/layout/hProcess9"/>
    <dgm:cxn modelId="{61783BC0-8E3E-4ED3-B646-9469A8B7DD3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jpg>
</file>

<file path=ppt/media/image15.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opscode-omnibus-packages.s3.amazonaws.com/el/6/x86_64/chefdk-0.7.0-1.el6.x86_64.rpm"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Kitchen Test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    TBD: </a:t>
            </a:r>
            <a:r>
              <a:rPr lang="en-US" dirty="0" smtClean="0"/>
              <a:t>Does this and the previous slide need updating</a:t>
            </a:r>
            <a:r>
              <a:rPr lang="en-US" baseline="0" dirty="0" smtClean="0"/>
              <a:t> or are these examples 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a:t>
            </a:r>
            <a:r>
              <a:rPr lang="en-US" dirty="0" smtClean="0"/>
              <a:t>centos 6.6.</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smtClean="0"/>
              <a:t>We </a:t>
            </a:r>
            <a:r>
              <a:rPr lang="en-US" dirty="0" smtClean="0"/>
              <a:t>also want to update our platforms to list only centos-6.6.</a:t>
            </a:r>
          </a:p>
          <a:p>
            <a:endParaRPr lang="en-US" dirty="0" smtClean="0"/>
          </a:p>
          <a:p>
            <a:r>
              <a:rPr lang="en-US" dirty="0" smtClean="0"/>
              <a:t>TBD: delete the following after doing lab system verification.</a:t>
            </a:r>
          </a:p>
          <a:p>
            <a:r>
              <a:rPr lang="en-US" dirty="0" err="1" smtClean="0"/>
              <a:t>vigr</a:t>
            </a:r>
            <a:r>
              <a:rPr lang="en-US" dirty="0" smtClean="0"/>
              <a:t>: /etc/group is unchanged</a:t>
            </a:r>
          </a:p>
          <a:p>
            <a:r>
              <a:rPr lang="en-US" dirty="0" smtClean="0"/>
              <a:t>[chef@ip-172-31-8-68 workstation]$ sudo </a:t>
            </a:r>
            <a:r>
              <a:rPr lang="en-US" dirty="0" err="1" smtClean="0"/>
              <a:t>usermod</a:t>
            </a:r>
            <a:r>
              <a:rPr lang="en-US" dirty="0" smtClean="0"/>
              <a:t> -a -G </a:t>
            </a:r>
            <a:r>
              <a:rPr lang="en-US" dirty="0" err="1" smtClean="0"/>
              <a:t>docker</a:t>
            </a:r>
            <a:r>
              <a:rPr lang="en-US" dirty="0" smtClean="0"/>
              <a:t> chef</a:t>
            </a:r>
          </a:p>
          <a:p>
            <a:r>
              <a:rPr lang="en-US" dirty="0" smtClean="0"/>
              <a:t>[chef@ip-172-31-8-68 workstation]$ </a:t>
            </a:r>
            <a:r>
              <a:rPr lang="en-US" dirty="0" err="1" smtClean="0"/>
              <a:t>docker</a:t>
            </a:r>
            <a:r>
              <a:rPr lang="en-US" dirty="0" smtClean="0"/>
              <a:t> </a:t>
            </a:r>
            <a:r>
              <a:rPr lang="en-US" dirty="0" err="1" smtClean="0"/>
              <a:t>ps</a:t>
            </a:r>
            <a:endParaRPr lang="en-US" dirty="0" smtClean="0"/>
          </a:p>
          <a:p>
            <a:r>
              <a:rPr lang="en-US" dirty="0" smtClean="0"/>
              <a:t>FATA[0000] Get http:///var/run/docker.sock/v1.17/containers/json: dial </a:t>
            </a:r>
            <a:r>
              <a:rPr lang="en-US" dirty="0" err="1" smtClean="0"/>
              <a:t>unix</a:t>
            </a:r>
            <a:r>
              <a:rPr lang="en-US" dirty="0" smtClean="0"/>
              <a:t> /var/run/</a:t>
            </a:r>
            <a:r>
              <a:rPr lang="en-US" dirty="0" err="1" smtClean="0"/>
              <a:t>docker.sock</a:t>
            </a:r>
            <a:r>
              <a:rPr lang="en-US" dirty="0" smtClean="0"/>
              <a:t>: permission denied. Are you trying to connect to a TLS-enabled daemon without TLS?</a:t>
            </a:r>
          </a:p>
          <a:p>
            <a:r>
              <a:rPr lang="en-US" dirty="0" smtClean="0"/>
              <a:t>[chef@ip-172-31-8-68 workstation]$</a:t>
            </a:r>
          </a:p>
          <a:p>
            <a:endParaRPr lang="en-US" dirty="0" smtClean="0"/>
          </a:p>
          <a:p>
            <a:r>
              <a:rPr lang="en-US" dirty="0" smtClean="0"/>
              <a:t>Downgrading</a:t>
            </a:r>
            <a:r>
              <a:rPr lang="en-US" baseline="0" dirty="0" smtClean="0"/>
              <a:t> from 0.6.2 to 0.6.0 fixed it.</a:t>
            </a:r>
          </a:p>
          <a:p>
            <a:endParaRPr lang="en-US" dirty="0" smtClean="0"/>
          </a:p>
          <a:p>
            <a:r>
              <a:rPr lang="en-US" dirty="0" smtClean="0"/>
              <a:t> sudo rpm -</a:t>
            </a:r>
            <a:r>
              <a:rPr lang="en-US" dirty="0" err="1" smtClean="0"/>
              <a:t>ivh</a:t>
            </a:r>
            <a:r>
              <a:rPr lang="en-US" dirty="0" smtClean="0"/>
              <a:t> https://opscode-omnibus-packages.s3.amazonaws.com/el/6/x86_64/chefdk-0.6.0-1.el6.x86_64.rpm</a:t>
            </a:r>
          </a:p>
          <a:p>
            <a:r>
              <a:rPr lang="en-US" dirty="0" smtClean="0"/>
              <a:t>Retrieving https://opscode-omnibus-packages.s3.amazonaws.com/el/6/x86_64/chefdk-0.6.0-1.el6.x86_64.rpm</a:t>
            </a:r>
          </a:p>
          <a:p>
            <a:r>
              <a:rPr lang="en-US" dirty="0" smtClean="0"/>
              <a:t>warning: /var/</a:t>
            </a:r>
            <a:r>
              <a:rPr lang="en-US" dirty="0" err="1" smtClean="0"/>
              <a:t>tmp</a:t>
            </a:r>
            <a:r>
              <a:rPr lang="en-US" dirty="0" smtClean="0"/>
              <a:t>/rpm-tmp.FV68uM: Header V4 DSA/SHA1 Signature, key ID 83ef826a: NOKEY</a:t>
            </a:r>
          </a:p>
          <a:p>
            <a:r>
              <a:rPr lang="en-US" dirty="0" smtClean="0"/>
              <a:t>Preparing...                ########################################### [100%]</a:t>
            </a:r>
          </a:p>
          <a:p>
            <a:r>
              <a:rPr lang="en-US" dirty="0" smtClean="0"/>
              <a:t>   1:chefdk                 ########################################### [100%]</a:t>
            </a:r>
          </a:p>
          <a:p>
            <a:r>
              <a:rPr lang="en-US" dirty="0" smtClean="0"/>
              <a:t>Thank you for installing Chef Development Kit!</a:t>
            </a:r>
          </a:p>
          <a:p>
            <a:endParaRPr lang="en-US" dirty="0" smtClean="0"/>
          </a:p>
          <a:p>
            <a:r>
              <a:rPr lang="en-US" dirty="0" smtClean="0"/>
              <a:t>Not sure if the</a:t>
            </a:r>
            <a:r>
              <a:rPr lang="en-US" baseline="0" dirty="0" smtClean="0"/>
              <a:t> following</a:t>
            </a:r>
            <a:r>
              <a:rPr lang="en-US" dirty="0" smtClean="0"/>
              <a:t> works...to upgrade chef </a:t>
            </a:r>
            <a:r>
              <a:rPr lang="en-US" dirty="0" err="1" smtClean="0"/>
              <a:t>dk</a:t>
            </a:r>
            <a:r>
              <a:rPr lang="en-US" dirty="0" smtClean="0"/>
              <a:t> rpm</a:t>
            </a:r>
            <a:r>
              <a:rPr lang="en-US" baseline="0" dirty="0" smtClean="0"/>
              <a:t> -</a:t>
            </a:r>
            <a:r>
              <a:rPr lang="en-US" baseline="0" dirty="0" err="1" smtClean="0"/>
              <a:t>Uvh</a:t>
            </a:r>
            <a:r>
              <a:rPr lang="en-US" baseline="0" dirty="0" smtClean="0"/>
              <a:t> </a:t>
            </a:r>
            <a:r>
              <a:rPr lang="en-US" sz="1200" b="0" i="0" u="none" strike="noStrike" kern="1200" dirty="0" smtClean="0">
                <a:solidFill>
                  <a:schemeClr val="tx1"/>
                </a:solidFill>
                <a:effectLst/>
                <a:latin typeface="Arial" panose="020B0604020202020204" pitchFamily="34" charset="0"/>
                <a:ea typeface="+mn-ea"/>
                <a:cs typeface="Arial" panose="020B0604020202020204" pitchFamily="34" charset="0"/>
                <a:hlinkClick r:id="rId3"/>
              </a:rPr>
              <a:t>https://opscode-omnibus-packages.s3.amazonaws.com/el/6/x86_64/chefdk-0.7.0-1.el6.x86_64.rpm</a:t>
            </a:r>
            <a:endParaRPr lang="en-US" dirty="0" smtClean="0"/>
          </a:p>
          <a:p>
            <a:endParaRPr lang="en-US" dirty="0" smtClean="0"/>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centos-6.6.</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6.6</a:t>
            </a:r>
            <a:r>
              <a:rPr lang="en-US" dirty="0" smtClean="0"/>
              <a:t>.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could take a few minutes for this task to complete</a:t>
            </a:r>
            <a:r>
              <a:rPr lang="en-US" baseline="0" dirty="0" smtClean="0"/>
              <a:t> on the system. 6/6 resources updated in 730.56819642 seconds</a:t>
            </a:r>
          </a:p>
          <a:p>
            <a:r>
              <a:rPr lang="en-US" baseline="0" dirty="0" smtClean="0"/>
              <a:t>       Finished converging </a:t>
            </a:r>
            <a:r>
              <a:rPr lang="en-US" baseline="0" dirty="0" smtClean="0"/>
              <a:t>&lt;</a:t>
            </a:r>
            <a:r>
              <a:rPr lang="en-US" dirty="0" smtClean="0"/>
              <a:t>default-centos-66</a:t>
            </a:r>
            <a:r>
              <a:rPr lang="en-US" baseline="0" dirty="0" smtClean="0"/>
              <a:t>&gt; </a:t>
            </a:r>
            <a:r>
              <a:rPr lang="en-US" baseline="0" dirty="0" smtClean="0"/>
              <a:t>(12m32.54s).</a:t>
            </a:r>
          </a:p>
          <a:p>
            <a:r>
              <a:rPr lang="en-US" baseline="0" dirty="0" smtClean="0"/>
              <a:t>-----&gt; Kitchen is finished. (16m12.39s)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Automation is beautiful when it works. A work of art. When it doesn't work -- well it's a work of something.</a:t>
            </a:r>
          </a:p>
          <a:p>
            <a:endParaRPr lang="en-US" dirty="0" smtClean="0"/>
          </a:p>
          <a:p>
            <a:r>
              <a:rPr lang="en-US" dirty="0" smtClean="0"/>
              <a:t>As we start to define our infrastructure as code we also need to start thinking about testing it.</a:t>
            </a:r>
          </a:p>
          <a:p>
            <a:endParaRPr lang="en-US" dirty="0" smtClean="0"/>
          </a:p>
          <a:p>
            <a:r>
              <a:rPr lang="en-US" dirty="0" smtClean="0"/>
              <a:t>Because this is all too common a story that happens when delivering deployment scripts to production. Deployment scripts that, if tested, are tested on every platform except the ones running in production.</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a:t>
            </a:r>
            <a:r>
              <a:rPr lang="en-US" dirty="0" smtClean="0"/>
              <a:t>centos-6.6 platform </a:t>
            </a:r>
            <a:r>
              <a:rPr lang="en-US" dirty="0" smtClean="0"/>
              <a:t>with the </a:t>
            </a:r>
            <a:r>
              <a:rPr lang="en-US" dirty="0" err="1" smtClean="0"/>
              <a:t>docker</a:t>
            </a:r>
            <a:r>
              <a:rPr lang="en-US" dirty="0" smtClean="0"/>
              <a:t> driver. </a:t>
            </a:r>
            <a:endParaRPr lang="en-US" dirty="0" smtClean="0"/>
          </a:p>
          <a:p>
            <a:endParaRPr lang="en-US" dirty="0" smtClean="0"/>
          </a:p>
          <a:p>
            <a:r>
              <a:rPr lang="en-US" dirty="0" smtClean="0"/>
              <a:t>Instructor Note: Allow time for the attendees to complete the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centos-6.6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centos-6.6</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example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a:t>
            </a:r>
          </a:p>
          <a:p>
            <a:endParaRPr lang="en-US" dirty="0" smtClean="0"/>
          </a:p>
          <a:p>
            <a:r>
              <a:rPr lang="en-US" dirty="0" smtClean="0"/>
              <a:t>Within the spec we need to first require a helper file. The helper is were we keep common helper methods and library requires in one location. This allows us to require a single file within each of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Describe is a method that takes two parameters - the first is the name of fully-</a:t>
            </a:r>
            <a:r>
              <a:rPr lang="en-US" dirty="0" err="1" smtClean="0"/>
              <a:t>qualifed</a:t>
            </a:r>
            <a:r>
              <a:rPr lang="en-US" dirty="0" smtClean="0"/>
              <a:t> recipe to execute (cookbook name colon-colon recipe name).</a:t>
            </a:r>
          </a:p>
          <a:p>
            <a:endParaRPr lang="en-US" dirty="0" smtClean="0"/>
          </a:p>
          <a:p>
            <a:r>
              <a:rPr lang="en-US" dirty="0" smtClean="0"/>
              <a:t>The second parameter is the block between the </a:t>
            </a:r>
            <a:r>
              <a:rPr lang="en-US" dirty="0" err="1" smtClean="0"/>
              <a:t>the</a:t>
            </a:r>
            <a:r>
              <a:rPr lang="en-US" dirty="0" smtClean="0"/>
              <a:t>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1. Edit the </a:t>
            </a:r>
            <a:r>
              <a:rPr lang="en-US" sz="1200" dirty="0" smtClean="0"/>
              <a:t>~/cookbooks/workstation/test/integration/default/</a:t>
            </a:r>
            <a:r>
              <a:rPr lang="en-US" sz="1200" dirty="0" err="1" smtClean="0"/>
              <a:t>serverspec</a:t>
            </a:r>
            <a:r>
              <a:rPr lang="en-US" sz="1200" dirty="0" smtClean="0"/>
              <a:t>/</a:t>
            </a:r>
            <a:r>
              <a:rPr lang="en-US" sz="1200" dirty="0" err="1" smtClean="0"/>
              <a:t>default_spec.rb</a:t>
            </a:r>
            <a:r>
              <a:rPr lang="en-US" sz="1200" dirty="0" smtClean="0"/>
              <a:t> as shown in</a:t>
            </a:r>
            <a:r>
              <a:rPr lang="en-US" sz="1200" baseline="0" dirty="0" smtClean="0"/>
              <a:t> </a:t>
            </a:r>
            <a:r>
              <a:rPr lang="en-US" sz="1200" dirty="0" smtClean="0"/>
              <a:t>this slide.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us--or anyone else on the team--the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"/etc/httpd/</a:t>
            </a:r>
            <a:r>
              <a:rPr lang="en-US" dirty="0" err="1" smtClean="0"/>
              <a:t>conf</a:t>
            </a:r>
            <a:r>
              <a:rPr lang="en-US" dirty="0" smtClean="0"/>
              <a:t>/</a:t>
            </a:r>
            <a:r>
              <a:rPr lang="en-US" dirty="0" err="1" smtClean="0"/>
              <a:t>httpd.conf</a:t>
            </a:r>
            <a:r>
              <a:rPr lang="en-US" dirty="0" smtClean="0"/>
              <a:t>" has contents that match the following regular expression. Asserting that somewhere in the file we will find the following bit of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sudoers</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TBD: Instructor Note: This is particularly vague as there are no requirements that they "have" to test. We want it to be their personal choice</a:t>
            </a:r>
            <a:r>
              <a:rPr lang="en-US" baseline="0" dirty="0" smtClean="0"/>
              <a:t>, test the remaining packages and some attribute of the file resource.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 But they have not tested their editor package, the </a:t>
            </a:r>
            <a:r>
              <a:rPr lang="en-US" sz="1200" b="0" i="0" kern="1200" dirty="0" err="1" smtClean="0">
                <a:solidFill>
                  <a:schemeClr val="tx1"/>
                </a:solidFill>
                <a:effectLst/>
                <a:latin typeface="Arial" panose="020B0604020202020204" pitchFamily="34" charset="0"/>
                <a:ea typeface="+mn-ea"/>
                <a:cs typeface="Arial" panose="020B0604020202020204" pitchFamily="34" charset="0"/>
              </a:rPr>
              <a:t>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their file resource (MOTD). As of this writing, the students have no trouble figuring out what else to test.</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"/etc/</a:t>
            </a:r>
            <a:r>
              <a:rPr lang="en-US" dirty="0" err="1" smtClean="0"/>
              <a:t>motd</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Does this go here?</a:t>
            </a:r>
          </a:p>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"curl http://localhost" should match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 </a:t>
            </a:r>
            <a:r>
              <a:rPr lang="en-US" dirty="0" err="1" smtClean="0"/>
              <a:t>ServerSpec</a:t>
            </a:r>
            <a:r>
              <a:rPr lang="en-US" dirty="0" smtClean="0"/>
              <a:t> and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0364176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ChefDK comes with another tool named Test Kitchen. Test Kitchen is a test harness tool that allows us to execute the cookbook recipes against virtual or cloud instances.</a:t>
            </a:r>
          </a:p>
          <a:p>
            <a:endParaRPr lang="en-US" dirty="0" smtClean="0"/>
          </a:p>
          <a:p>
            <a:r>
              <a:rPr lang="en-US" dirty="0" smtClean="0"/>
              <a:t>More fully, it allows us to create an instance solely for testing,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223434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Ask Franklin if this image should go in this module.</a:t>
            </a:r>
            <a:r>
              <a:rPr lang="en-US" baseline="0" dirty="0" smtClean="0"/>
              <a:t>  </a:t>
            </a:r>
            <a:r>
              <a:rPr lang="en-US" dirty="0" smtClean="0"/>
              <a:t> We can start by first mandating that all cookbooks are tested before they are deployed to production. What steps would it take to test one of the cookbooks you created in the last section?</a:t>
            </a:r>
          </a:p>
          <a:p>
            <a:endParaRPr lang="en-US" dirty="0" smtClean="0"/>
          </a:p>
          <a:p>
            <a:r>
              <a:rPr lang="en-US" dirty="0" smtClean="0"/>
              <a:t>Write down or type out as many of the steps you can think of required to test one of the cookbooks.</a:t>
            </a:r>
          </a:p>
          <a:p>
            <a:endParaRPr lang="en-US" dirty="0" smtClean="0"/>
          </a:p>
          <a:p>
            <a:r>
              <a:rPr lang="en-US" dirty="0" smtClean="0"/>
              <a:t>When you are ready turn to another person in the class and compare your lists. Create a complete list with all the steps that you have identified.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3183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39915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65036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907969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2523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7.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8.xml"/><Relationship Id="rId1" Type="http://schemas.openxmlformats.org/officeDocument/2006/relationships/slideLayout" Target="../slideLayouts/slideLayout1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7.xml"/><Relationship Id="rId1" Type="http://schemas.openxmlformats.org/officeDocument/2006/relationships/slideLayout" Target="../slideLayouts/slideLayout1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8.xml"/><Relationship Id="rId1" Type="http://schemas.openxmlformats.org/officeDocument/2006/relationships/slideLayout" Target="../slideLayouts/slideLayout1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9.xml"/><Relationship Id="rId1" Type="http://schemas.openxmlformats.org/officeDocument/2006/relationships/slideLayout" Target="../slideLayouts/slideLayout1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57.xml"/><Relationship Id="rId1" Type="http://schemas.openxmlformats.org/officeDocument/2006/relationships/slideLayout" Target="../slideLayouts/slideLayout5.xml"/><Relationship Id="rId4" Type="http://schemas.openxmlformats.org/officeDocument/2006/relationships/hyperlink" Target="http://serverspec.org/resource_types.html#file" TargetMode="Externa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7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latin typeface="Inconsolata"/>
                <a:cs typeface="Inconsolata"/>
              </a:rPr>
              <a:t>.</a:t>
            </a:r>
            <a:r>
              <a:rPr lang="en-US" dirty="0" err="1" smtClean="0">
                <a:latin typeface="Inconsolata"/>
                <a:cs typeface="Inconsolata"/>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dirty="0"/>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gitignore</a:t>
            </a:r>
            <a:endParaRPr lang="de-DE" dirty="0"/>
          </a:p>
          <a:p>
            <a:r>
              <a:rPr lang="de-DE" dirty="0"/>
              <a:t>├── .</a:t>
            </a:r>
            <a:r>
              <a:rPr lang="de-DE" dirty="0" err="1"/>
              <a:t>kitchen.yml</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smtClean="0"/>
              <a:t>unit</a:t>
            </a:r>
            <a:endParaRPr lang="de-DE"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757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315704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dirty="0" smtClean="0"/>
              <a:t>---</a:t>
            </a:r>
          </a:p>
          <a:p>
            <a:r>
              <a:rPr lang="de-DE" dirty="0" smtClean="0"/>
              <a:t>driver:</a:t>
            </a:r>
          </a:p>
          <a:p>
            <a:r>
              <a:rPr lang="de-DE" dirty="0" smtClean="0"/>
              <a:t>  name: vagrant</a:t>
            </a:r>
          </a:p>
          <a:p>
            <a:endParaRPr lang="de-DE" dirty="0" smtClean="0"/>
          </a:p>
          <a:p>
            <a:r>
              <a:rPr lang="de-DE" dirty="0" smtClean="0"/>
              <a:t>provisioner:</a:t>
            </a:r>
          </a:p>
          <a:p>
            <a:r>
              <a:rPr lang="de-DE" dirty="0" smtClean="0"/>
              <a:t>  name: chef_solo</a:t>
            </a:r>
          </a:p>
          <a:p>
            <a:endParaRPr lang="de-DE" dirty="0" smtClean="0"/>
          </a:p>
          <a:p>
            <a:r>
              <a:rPr lang="de-DE" dirty="0" smtClean="0"/>
              <a:t>platforms:</a:t>
            </a:r>
          </a:p>
          <a:p>
            <a:r>
              <a:rPr lang="de-DE" dirty="0" smtClean="0"/>
              <a:t>  - name: ubuntu-12.04</a:t>
            </a:r>
          </a:p>
          <a:p>
            <a:r>
              <a:rPr lang="de-DE" dirty="0" smtClean="0"/>
              <a:t>  - name: centos-6.4</a:t>
            </a:r>
          </a:p>
          <a:p>
            <a:endParaRPr lang="de-DE" dirty="0" smtClean="0"/>
          </a:p>
          <a:p>
            <a:r>
              <a:rPr lang="de-DE" dirty="0" smtClean="0"/>
              <a:t>suites:</a:t>
            </a:r>
          </a:p>
          <a:p>
            <a:r>
              <a:rPr lang="de-DE" dirty="0" smtClean="0"/>
              <a:t>  - name: default</a:t>
            </a:r>
            <a:endParaRPr lang="de-DE"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989050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a:t>
            </a:r>
            <a:r>
              <a:rPr lang="en-US" dirty="0" err="1" smtClean="0">
                <a:latin typeface="Inconsolata"/>
                <a:cs typeface="Inconsolata"/>
              </a:rPr>
              <a:t>kitchen.yml</a:t>
            </a:r>
            <a:endParaRPr lang="en-US" dirty="0">
              <a:latin typeface="Inconsolata"/>
              <a:cs typeface="Inconsolata"/>
            </a:endParaRPr>
          </a:p>
        </p:txBody>
      </p:sp>
      <p:sp>
        <p:nvSpPr>
          <p:cNvPr id="3" name="Subtitle 2"/>
          <p:cNvSpPr>
            <a:spLocks noGrp="1"/>
          </p:cNvSpPr>
          <p:nvPr>
            <p:ph type="subTitle" idx="1"/>
          </p:nvPr>
        </p:nvSpPr>
        <p:spPr/>
        <p:txBody>
          <a:bodyPr>
            <a:normAutofit/>
          </a:bodyPr>
          <a:lstStyle/>
          <a:p>
            <a:r>
              <a:rPr lang="en-US" dirty="0" smtClean="0"/>
              <a:t>When </a:t>
            </a:r>
            <a:r>
              <a:rPr lang="en-US" dirty="0" smtClean="0">
                <a:latin typeface="Inconsolata"/>
                <a:cs typeface="Inconsolata"/>
              </a:rPr>
              <a:t>chef</a:t>
            </a:r>
            <a:r>
              <a:rPr lang="en-US" dirty="0" smtClean="0"/>
              <a:t> generates a cookbook, a default </a:t>
            </a:r>
            <a:r>
              <a:rPr lang="en-US" dirty="0" smtClean="0">
                <a:latin typeface="Inconsolata"/>
                <a:cs typeface="Inconsolata"/>
              </a:rPr>
              <a:t>.</a:t>
            </a:r>
            <a:r>
              <a:rPr lang="en-US" dirty="0" err="1" smtClean="0">
                <a:latin typeface="Inconsolata"/>
                <a:cs typeface="Inconsolata"/>
              </a:rPr>
              <a:t>kitchen.yml</a:t>
            </a:r>
            <a:r>
              <a:rPr lang="en-US" dirty="0" smtClean="0"/>
              <a:t> is created. It contains </a:t>
            </a:r>
            <a:r>
              <a:rPr lang="en-US" dirty="0" smtClean="0">
                <a:latin typeface="Inconsolata"/>
                <a:cs typeface="Inconsolata"/>
              </a:rPr>
              <a:t>kitchen</a:t>
            </a:r>
            <a:r>
              <a:rPr lang="en-US" dirty="0" smtClean="0"/>
              <a:t> configuration for the driver, </a:t>
            </a:r>
            <a:r>
              <a:rPr lang="en-US" dirty="0" err="1" smtClean="0"/>
              <a:t>provisioner</a:t>
            </a:r>
            <a:r>
              <a:rPr lang="en-US" dirty="0" smtClean="0"/>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kitchen.ci</a:t>
            </a:r>
            <a:r>
              <a:rPr lang="en-US" sz="2400" dirty="0">
                <a:solidFill>
                  <a:srgbClr val="3E4346"/>
                </a:solidFill>
                <a:cs typeface="Inconsolata"/>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02398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latin typeface="Inconsolata"/>
                <a:cs typeface="Inconsolata"/>
              </a:rPr>
              <a:t>kitchen</a:t>
            </a:r>
            <a:r>
              <a:rPr lang="en-US" dirty="0" smtClean="0"/>
              <a:t> Driver</a:t>
            </a:r>
            <a:endParaRPr lang="en-US" dirty="0"/>
          </a:p>
        </p:txBody>
      </p:sp>
      <p:sp>
        <p:nvSpPr>
          <p:cNvPr id="3" name="Content Placeholder 2"/>
          <p:cNvSpPr>
            <a:spLocks noGrp="1"/>
          </p:cNvSpPr>
          <p:nvPr>
            <p:ph sz="quarter" idx="10"/>
          </p:nvPr>
        </p:nvSpPr>
        <p:spPr>
          <a:xfrm>
            <a:off x="1121105" y="2113748"/>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24056"/>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890643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latin typeface="Inconsolata"/>
                <a:cs typeface="Inconsolata"/>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Inconsolata"/>
                <a:cs typeface="Inconsolata"/>
              </a:rPr>
              <a:t>chef_zero</a:t>
            </a:r>
            <a:r>
              <a:rPr lang="en-US" sz="3733" dirty="0"/>
              <a:t>.</a:t>
            </a:r>
            <a:endParaRPr lang="en-US" sz="3733" dirty="0">
              <a:latin typeface="Inconsolata"/>
              <a:cs typeface="Inconsolata"/>
            </a:endParaRPr>
          </a:p>
        </p:txBody>
      </p:sp>
      <p:sp>
        <p:nvSpPr>
          <p:cNvPr id="8" name="Rectangle 7"/>
          <p:cNvSpPr/>
          <p:nvPr/>
        </p:nvSpPr>
        <p:spPr bwMode="auto">
          <a:xfrm>
            <a:off x="1137007" y="446929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71450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Inconsolata"/>
              <a:cs typeface="Inconsolata"/>
            </a:endParaRPr>
          </a:p>
        </p:txBody>
      </p:sp>
      <p:sp>
        <p:nvSpPr>
          <p:cNvPr id="8" name="Rectangle 7"/>
          <p:cNvSpPr/>
          <p:nvPr/>
        </p:nvSpPr>
        <p:spPr bwMode="auto">
          <a:xfrm>
            <a:off x="1126290" y="5830274"/>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996332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S</a:t>
            </a:r>
            <a:r>
              <a:rPr lang="en-US" dirty="0" smtClean="0"/>
              <a:t>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02552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62132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a:t>
            </a:r>
            <a:r>
              <a:rPr lang="en-US" dirty="0" smtClean="0"/>
              <a:t>Suites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suite named </a:t>
            </a:r>
            <a:r>
              <a:rPr lang="en-US" sz="3733" dirty="0">
                <a:latin typeface="Inconsolata"/>
                <a:cs typeface="Inconsolata"/>
              </a:rPr>
              <a:t>"default" </a:t>
            </a:r>
            <a:r>
              <a:rPr lang="en-US" sz="3733" dirty="0"/>
              <a:t>defines a </a:t>
            </a:r>
            <a:r>
              <a:rPr lang="en-US" sz="3733" dirty="0" err="1"/>
              <a:t>run_list</a:t>
            </a:r>
            <a:r>
              <a:rPr lang="en-US" sz="3733" dirty="0"/>
              <a:t>.</a:t>
            </a:r>
          </a:p>
          <a:p>
            <a:endParaRPr lang="en-US" sz="3733" dirty="0"/>
          </a:p>
          <a:p>
            <a:r>
              <a:rPr lang="en-US" sz="3733" dirty="0"/>
              <a:t>Run the </a:t>
            </a:r>
            <a:r>
              <a:rPr lang="en-US" sz="3733" dirty="0">
                <a:latin typeface="Inconsolata"/>
                <a:cs typeface="Inconsolata"/>
              </a:rPr>
              <a:t>"workstation"</a:t>
            </a:r>
            <a:r>
              <a:rPr lang="en-US" sz="3733" dirty="0"/>
              <a:t> cookbook's </a:t>
            </a:r>
            <a:r>
              <a:rPr lang="en-US" sz="3733" dirty="0">
                <a:latin typeface="Inconsolata"/>
                <a:cs typeface="Inconsolata"/>
              </a:rPr>
              <a:t>"default"</a:t>
            </a:r>
            <a:r>
              <a:rPr lang="en-US" sz="3733" dirty="0"/>
              <a:t> recipe file.</a:t>
            </a:r>
          </a:p>
          <a:p>
            <a:endParaRPr lang="en-US" sz="3733" dirty="0"/>
          </a:p>
        </p:txBody>
      </p:sp>
      <p:sp>
        <p:nvSpPr>
          <p:cNvPr id="8" name="Rectangle 7"/>
          <p:cNvSpPr/>
          <p:nvPr/>
        </p:nvSpPr>
        <p:spPr bwMode="auto">
          <a:xfrm>
            <a:off x="1137007" y="398073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94649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Inconsolata"/>
                <a:cs typeface="Inconsolata"/>
              </a:rPr>
              <a:t>PLATFORMS x SUITES</a:t>
            </a:r>
          </a:p>
          <a:p>
            <a:pPr algn="ctr"/>
            <a:endParaRPr lang="en-US" dirty="0">
              <a:latin typeface="Inconsolata"/>
              <a:cs typeface="Inconsolata"/>
            </a:endParaRPr>
          </a:p>
          <a:p>
            <a:r>
              <a:rPr lang="en-US" dirty="0" smtClean="0">
                <a:cs typeface="Inconsolata"/>
              </a:rPr>
              <a:t>Running </a:t>
            </a:r>
            <a:r>
              <a:rPr lang="en-US" dirty="0" smtClean="0">
                <a:latin typeface="Inconsolata"/>
                <a:cs typeface="Inconsolata"/>
              </a:rPr>
              <a:t>kitchen list</a:t>
            </a:r>
            <a:r>
              <a:rPr lang="en-US" dirty="0">
                <a:cs typeface="Inconsolata"/>
              </a:rPr>
              <a:t> </a:t>
            </a:r>
            <a:r>
              <a:rPr lang="en-US" dirty="0" smtClean="0">
                <a:cs typeface="Inconsolata"/>
              </a:rPr>
              <a:t>will show that matrix.</a:t>
            </a:r>
            <a:endParaRPr lang="en-US"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252048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071035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the Kitchen Test tool to execute your configured code</a:t>
            </a:r>
          </a:p>
          <a:p>
            <a:pPr marL="918610" lvl="1" indent="-609585">
              <a:buFont typeface="Wingdings" panose="05000000000000000000" pitchFamily="2" charset="2"/>
              <a:buChar char="Ø"/>
            </a:pPr>
            <a:r>
              <a:rPr lang="en-US" dirty="0"/>
              <a:t>Write and execute tests</a:t>
            </a:r>
          </a:p>
          <a:p>
            <a:pPr marL="918610" lvl="1" indent="-609585">
              <a:buFont typeface="Wingdings" panose="05000000000000000000" pitchFamily="2" charset="2"/>
              <a:buChar char="Ø"/>
            </a:pPr>
            <a:r>
              <a:rPr lang="en-US" dirty="0"/>
              <a:t>Use </a:t>
            </a:r>
            <a:r>
              <a:rPr lang="en-US" dirty="0" err="1"/>
              <a:t>Serverspec</a:t>
            </a:r>
            <a:r>
              <a:rPr lang="en-US" dirty="0"/>
              <a:t> to test your servers' actual </a:t>
            </a:r>
            <a:r>
              <a:rPr lang="en-US" dirty="0" smtClean="0"/>
              <a:t>state</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9745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297411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Docker driver and </a:t>
            </a:r>
            <a:r>
              <a:rPr lang="en-US" dirty="0"/>
              <a:t>centos </a:t>
            </a:r>
            <a:r>
              <a:rPr lang="en-US" dirty="0" smtClean="0"/>
              <a:t>6.6 platform</a:t>
            </a:r>
            <a:endParaRPr lang="en-US" dirty="0" smtClean="0"/>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71816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759117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400" dirty="0" smtClean="0"/>
              <a:t>---</a:t>
            </a:r>
          </a:p>
          <a:p>
            <a:r>
              <a:rPr lang="en-US" sz="2400" dirty="0" smtClean="0"/>
              <a:t>driver:</a:t>
            </a:r>
          </a:p>
          <a:p>
            <a:r>
              <a:rPr lang="en-US" sz="2400" dirty="0" smtClean="0"/>
              <a:t>  name: </a:t>
            </a:r>
            <a:r>
              <a:rPr lang="en-US" sz="2400" dirty="0" err="1" smtClean="0"/>
              <a:t>docker</a:t>
            </a:r>
            <a:endParaRPr lang="en-US" sz="2400" dirty="0" smtClean="0"/>
          </a:p>
          <a:p>
            <a:endParaRPr lang="en-US" sz="2400" dirty="0" smtClean="0"/>
          </a:p>
          <a:p>
            <a:r>
              <a:rPr lang="en-US" sz="2400" dirty="0" err="1" smtClean="0"/>
              <a:t>provisioner</a:t>
            </a:r>
            <a:r>
              <a:rPr lang="en-US" sz="2400" dirty="0" smtClean="0"/>
              <a:t>:</a:t>
            </a:r>
          </a:p>
          <a:p>
            <a:r>
              <a:rPr lang="en-US" sz="2400" dirty="0" smtClean="0"/>
              <a:t>  name: </a:t>
            </a:r>
            <a:r>
              <a:rPr lang="en-US" sz="2400" dirty="0" err="1" smtClean="0"/>
              <a:t>chef_zero</a:t>
            </a:r>
            <a:endParaRPr lang="en-US" sz="2400" dirty="0" smtClean="0"/>
          </a:p>
          <a:p>
            <a:endParaRPr lang="en-US" sz="2400" dirty="0" smtClean="0"/>
          </a:p>
          <a:p>
            <a:r>
              <a:rPr lang="en-US" sz="2400" dirty="0" smtClean="0"/>
              <a:t>platforms:</a:t>
            </a:r>
          </a:p>
          <a:p>
            <a:r>
              <a:rPr lang="en-US" sz="2400" dirty="0" smtClean="0"/>
              <a:t>  - name: ubuntu-14.04</a:t>
            </a:r>
          </a:p>
          <a:p>
            <a:endParaRPr lang="en-US" sz="2400" dirty="0" smtClean="0"/>
          </a:p>
          <a:p>
            <a:r>
              <a:rPr lang="en-US" sz="2400" dirty="0" smtClean="0"/>
              <a:t>suites:</a:t>
            </a:r>
          </a:p>
          <a:p>
            <a:r>
              <a:rPr lang="en-US" sz="2400" dirty="0" smtClean="0"/>
              <a:t>  - name: default</a:t>
            </a:r>
          </a:p>
          <a:p>
            <a:r>
              <a:rPr lang="en-US" sz="2400" dirty="0" smtClean="0"/>
              <a:t>    run_list:</a:t>
            </a:r>
            <a:endParaRPr lang="en-US" sz="24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644152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centos-6.6</a:t>
            </a:r>
          </a:p>
        </p:txBody>
      </p:sp>
      <p:sp>
        <p:nvSpPr>
          <p:cNvPr id="9" name="Content Placeholder 8"/>
          <p:cNvSpPr>
            <a:spLocks noGrp="1"/>
          </p:cNvSpPr>
          <p:nvPr>
            <p:ph sz="quarter" idx="10"/>
          </p:nvPr>
        </p:nvSpPr>
        <p:spPr>
          <a:xfrm>
            <a:off x="1121105" y="2113748"/>
            <a:ext cx="7065287" cy="6081346"/>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centos-6.6</a:t>
            </a:r>
          </a:p>
          <a:p>
            <a:endParaRPr lang="en-US" sz="2400" dirty="0"/>
          </a:p>
          <a:p>
            <a:r>
              <a:rPr lang="en-US" sz="2400" dirty="0"/>
              <a:t>suites:</a:t>
            </a:r>
          </a:p>
          <a:p>
            <a:r>
              <a:rPr lang="en-US" sz="2400" dirty="0"/>
              <a:t>  - name: default</a:t>
            </a:r>
          </a:p>
          <a:p>
            <a:r>
              <a:rPr lang="en-US" sz="2400" dirty="0"/>
              <a:t>    run_list</a:t>
            </a:r>
            <a:r>
              <a:rPr lang="en-US" sz="2400" dirty="0" smtClean="0"/>
              <a:t>:</a:t>
            </a:r>
            <a:endParaRPr lang="en-US" sz="24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pic>
        <p:nvPicPr>
          <p:cNvPr id="3" name="Content Placeholder 2"/>
          <p:cNvPicPr>
            <a:picLocks noGrp="1" noChangeAspect="1"/>
          </p:cNvPicPr>
          <p:nvPr>
            <p:ph sz="quarter" idx="12"/>
          </p:nvPr>
        </p:nvPicPr>
        <p:blipFill>
          <a:blip r:embed="rId3">
            <a:extLst>
              <a:ext uri="{28A0092B-C50C-407E-A947-70E740481C1C}">
                <a14:useLocalDpi xmlns:a14="http://schemas.microsoft.com/office/drawing/2010/main" val="0"/>
              </a:ext>
            </a:extLst>
          </a:blip>
          <a:stretch>
            <a:fillRect/>
          </a:stretch>
        </p:blipFill>
        <p:spPr>
          <a:xfrm>
            <a:off x="8864309" y="2113748"/>
            <a:ext cx="6294529" cy="6294529"/>
          </a:xfrm>
        </p:spPr>
      </p:pic>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24</a:t>
            </a:fld>
            <a:endParaRPr lang="en-US" dirty="0"/>
          </a:p>
        </p:txBody>
      </p:sp>
      <p:sp>
        <p:nvSpPr>
          <p:cNvPr id="10" name="TextBox 9"/>
          <p:cNvSpPr txBox="1"/>
          <p:nvPr/>
        </p:nvSpPr>
        <p:spPr bwMode="white">
          <a:xfrm>
            <a:off x="7991166" y="8302483"/>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Tree>
    <p:extLst>
      <p:ext uri="{BB962C8B-B14F-4D97-AF65-F5344CB8AC3E}">
        <p14:creationId xmlns:p14="http://schemas.microsoft.com/office/powerpoint/2010/main" val="331999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default-centos-66  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72739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Docker driver and </a:t>
            </a:r>
            <a:r>
              <a:rPr lang="en-US" dirty="0" smtClean="0"/>
              <a:t>centos-6.6 platform</a:t>
            </a:r>
            <a:endParaRPr lang="en-US" dirty="0" smtClean="0"/>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6797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create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62334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converge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the instance (if necessary) and then apply</a:t>
            </a:r>
          </a:p>
          <a:p>
            <a:r>
              <a:rPr lang="en-US" sz="3200" dirty="0">
                <a:latin typeface="Inconsolata"/>
                <a:cs typeface="Inconsolata"/>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679057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dirty="0"/>
              <a:t>-----&gt; Starting Kitchen (v1.4.0)</a:t>
            </a:r>
          </a:p>
          <a:p>
            <a:r>
              <a:rPr lang="en-US" dirty="0"/>
              <a:t>-----&gt; Creating &lt;default-centos-66&gt;...</a:t>
            </a:r>
          </a:p>
          <a:p>
            <a:r>
              <a:rPr lang="en-US" dirty="0"/>
              <a:t>       Sending build context to Docker daemon  2.56 </a:t>
            </a:r>
            <a:r>
              <a:rPr lang="en-US" dirty="0" smtClean="0"/>
              <a:t>kB</a:t>
            </a:r>
          </a:p>
          <a:p>
            <a:r>
              <a:rPr lang="en-US" dirty="0" smtClean="0"/>
              <a:t>(skipping)</a:t>
            </a:r>
            <a:endParaRPr lang="en-US" dirty="0"/>
          </a:p>
          <a:p>
            <a:r>
              <a:rPr lang="en-US" dirty="0"/>
              <a:t>-----&gt;  Finished creating &lt;default-centos-66&gt; (1m18.32s).</a:t>
            </a:r>
          </a:p>
          <a:p>
            <a:r>
              <a:rPr lang="en-US" dirty="0"/>
              <a:t>-----&gt; Converging &lt;default-centos-66&gt;...</a:t>
            </a:r>
          </a:p>
          <a:p>
            <a:r>
              <a:rPr lang="en-US" dirty="0"/>
              <a:t>$$$$$$ Running legacy converge for 'Docker' Driver</a:t>
            </a:r>
          </a:p>
          <a:p>
            <a:r>
              <a:rPr lang="en-US" dirty="0" smtClean="0"/>
              <a:t>(skipping)</a:t>
            </a:r>
          </a:p>
          <a:p>
            <a:r>
              <a:rPr lang="en-US" dirty="0"/>
              <a:t>Synchronizing Cookbooks:</a:t>
            </a:r>
          </a:p>
          <a:p>
            <a:r>
              <a:rPr lang="en-US" dirty="0"/>
              <a:t>         - workstation</a:t>
            </a:r>
          </a:p>
          <a:p>
            <a:r>
              <a:rPr lang="en-US" dirty="0"/>
              <a:t>       Compiling Cookbooks...</a:t>
            </a:r>
          </a:p>
          <a:p>
            <a:r>
              <a:rPr lang="en-US" dirty="0"/>
              <a:t>       Converging 0 </a:t>
            </a:r>
            <a:r>
              <a:rPr lang="en-US" dirty="0" smtClean="0"/>
              <a:t>resources</a:t>
            </a:r>
          </a:p>
          <a:p>
            <a:r>
              <a:rPr lang="en-US" dirty="0" smtClean="0"/>
              <a:t>       Running handlers:</a:t>
            </a:r>
            <a:endParaRPr lang="en-US"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4247970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a:p>
            <a:endParaRPr lang="en-US" sz="3200" dirty="0"/>
          </a:p>
          <a:p>
            <a:r>
              <a:rPr lang="en-US" sz="3200" dirty="0"/>
              <a:t>Because this is all too common a story that happens when delivering deployment scripts to production.</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882755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t>Within the </a:t>
            </a:r>
            <a:r>
              <a:rPr lang="en-US" dirty="0" smtClean="0">
                <a:latin typeface="Inconsolata"/>
                <a:cs typeface="Inconsolata"/>
              </a:rPr>
              <a:t>"apache"</a:t>
            </a:r>
            <a:r>
              <a:rPr lang="en-US" dirty="0" smtClean="0"/>
              <a:t> cookbook use </a:t>
            </a:r>
            <a:r>
              <a:rPr lang="en-US" dirty="0">
                <a:latin typeface="Inconsolata"/>
                <a:cs typeface="Inconsolata"/>
              </a:rPr>
              <a:t>kitchen converge</a:t>
            </a:r>
            <a:r>
              <a:rPr lang="en-US" dirty="0"/>
              <a:t> </a:t>
            </a:r>
            <a:r>
              <a:rPr lang="en-US" dirty="0" smtClean="0"/>
              <a:t>for the default suite on the </a:t>
            </a:r>
            <a:r>
              <a:rPr lang="en-US" dirty="0"/>
              <a:t>centos 6.6 </a:t>
            </a:r>
            <a:r>
              <a:rPr lang="en-US" dirty="0" smtClean="0"/>
              <a:t>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4281102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centos-6.6</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3" name="TextBox 12"/>
          <p:cNvSpPr txBox="1"/>
          <p:nvPr/>
        </p:nvSpPr>
        <p:spPr bwMode="white">
          <a:xfrm>
            <a:off x="5558250" y="7442438"/>
            <a:ext cx="9142157" cy="709991"/>
          </a:xfrm>
          <a:prstGeom prst="rect">
            <a:avLst/>
          </a:prstGeom>
        </p:spPr>
        <p:txBody>
          <a:bodyPr vert="horz" wrap="none" lIns="121920" tIns="121920" rIns="121920" bIns="121920" rtlCol="0">
            <a:normAutofit lnSpcReduction="10000"/>
          </a:bodyPr>
          <a:lstStyle/>
          <a:p>
            <a:pPr algn="ctr"/>
            <a:r>
              <a:rPr lang="en-US" sz="3200" dirty="0">
                <a:cs typeface="Inconsolata"/>
              </a:rPr>
              <a:t>https://</a:t>
            </a:r>
            <a:r>
              <a:rPr lang="en-US" sz="3200" dirty="0" err="1">
                <a:cs typeface="Inconsolata"/>
              </a:rPr>
              <a:t>github.com</a:t>
            </a:r>
            <a:r>
              <a:rPr lang="en-US" sz="3200" dirty="0">
                <a:cs typeface="Inconsolata"/>
              </a:rPr>
              <a:t>/</a:t>
            </a:r>
            <a:r>
              <a:rPr lang="en-US" sz="3200" dirty="0" err="1">
                <a:cs typeface="Inconsolata"/>
              </a:rPr>
              <a:t>portertech</a:t>
            </a:r>
            <a:r>
              <a:rPr lang="en-US" sz="3200" dirty="0">
                <a:cs typeface="Inconsolata"/>
              </a:rPr>
              <a:t>/kitchen-</a:t>
            </a:r>
            <a:r>
              <a:rPr lang="en-US" sz="3200" dirty="0" err="1">
                <a:cs typeface="Inconsolata"/>
              </a:rPr>
              <a:t>docker</a:t>
            </a:r>
            <a:endParaRPr lang="en-US" sz="3200" dirty="0">
              <a:cs typeface="Inconsolata"/>
            </a:endParaRPr>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090085" y="5815483"/>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32408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3006251"/>
          </a:xfrm>
        </p:spPr>
        <p:txBody>
          <a:bodyPr/>
          <a:lstStyle/>
          <a:p>
            <a:r>
              <a:rPr lang="en-US" dirty="0" smtClean="0"/>
              <a:t>$ cd ~</a:t>
            </a:r>
          </a:p>
          <a:p>
            <a:endParaRPr lang="en-US" dirty="0" smtClean="0"/>
          </a:p>
          <a:p>
            <a:r>
              <a:rPr lang="en-US" dirty="0"/>
              <a:t>$ cd cookbooks/apache</a:t>
            </a:r>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32732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dirty="0"/>
              <a:t>-----&gt; Starting Kitchen (v1.4.0)</a:t>
            </a:r>
          </a:p>
          <a:p>
            <a:r>
              <a:rPr lang="en-US" dirty="0"/>
              <a:t>-----&gt; Creating &lt;default-centos-66&gt;...</a:t>
            </a:r>
          </a:p>
          <a:p>
            <a:r>
              <a:rPr lang="en-US" dirty="0"/>
              <a:t>       Sending build context to Docker daemon  2.56 kB</a:t>
            </a:r>
          </a:p>
          <a:p>
            <a:r>
              <a:rPr lang="en-US" dirty="0"/>
              <a:t>       Sending build context to Docker daemon</a:t>
            </a:r>
          </a:p>
          <a:p>
            <a:r>
              <a:rPr lang="en-US" dirty="0" smtClean="0"/>
              <a:t>(skipping)</a:t>
            </a:r>
          </a:p>
          <a:p>
            <a:r>
              <a:rPr lang="en-US" dirty="0"/>
              <a:t> Installing Chef</a:t>
            </a:r>
          </a:p>
          <a:p>
            <a:r>
              <a:rPr lang="en-US" dirty="0"/>
              <a:t>       installing with rpm...</a:t>
            </a:r>
          </a:p>
          <a:p>
            <a:r>
              <a:rPr lang="en-US" dirty="0"/>
              <a:t>       warning: /</a:t>
            </a:r>
            <a:r>
              <a:rPr lang="en-US" dirty="0" err="1"/>
              <a:t>tmp</a:t>
            </a:r>
            <a:r>
              <a:rPr lang="en-US" dirty="0"/>
              <a:t>/install.sh.23/chef-12.4.1-1.el6.x86_64.rpm: Header V4 DSA/SHA1 Signature, key ID 83ef826a: </a:t>
            </a:r>
            <a:r>
              <a:rPr lang="en-US" dirty="0" smtClean="0"/>
              <a:t>NOKEY</a:t>
            </a:r>
          </a:p>
          <a:p>
            <a:r>
              <a:rPr lang="en-US" dirty="0" smtClean="0"/>
              <a:t>(skipping)</a:t>
            </a:r>
          </a:p>
          <a:p>
            <a:r>
              <a:rPr lang="en-US" dirty="0"/>
              <a:t> Synchronizing Cookbooks:</a:t>
            </a:r>
          </a:p>
          <a:p>
            <a:r>
              <a:rPr lang="en-US" dirty="0"/>
              <a:t>         - apache</a:t>
            </a:r>
          </a:p>
          <a:p>
            <a:r>
              <a:rPr lang="en-US" dirty="0"/>
              <a:t>       Compiling Cookbooks</a:t>
            </a:r>
            <a:r>
              <a:rPr lang="en-US" dirty="0" smtClean="0"/>
              <a:t>...</a:t>
            </a:r>
          </a:p>
        </p:txBody>
      </p:sp>
      <p:sp>
        <p:nvSpPr>
          <p:cNvPr id="3" name="Title 2"/>
          <p:cNvSpPr>
            <a:spLocks noGrp="1"/>
          </p:cNvSpPr>
          <p:nvPr>
            <p:ph type="title"/>
          </p:nvPr>
        </p:nvSpPr>
        <p:spPr/>
        <p:txBody>
          <a:bodyPr/>
          <a:lstStyle/>
          <a:p>
            <a:r>
              <a:rPr lang="en-US" dirty="0"/>
              <a:t>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82003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this test when </a:t>
            </a:r>
            <a:r>
              <a:rPr lang="en-US" dirty="0" smtClean="0">
                <a:latin typeface="Inconsolata"/>
                <a:cs typeface="Inconsolata"/>
              </a:rPr>
              <a:t>kitchen</a:t>
            </a:r>
            <a:r>
              <a:rPr lang="en-US" dirty="0" smtClean="0"/>
              <a:t> converges a recipe?</a:t>
            </a:r>
          </a:p>
          <a:p>
            <a:endParaRPr lang="en-US" dirty="0"/>
          </a:p>
          <a:p>
            <a:r>
              <a:rPr lang="en-US" dirty="0" smtClean="0"/>
              <a:t>And what </a:t>
            </a:r>
            <a:r>
              <a:rPr lang="en-US" dirty="0"/>
              <a:t>does it NOT test when </a:t>
            </a:r>
            <a:r>
              <a:rPr lang="en-US" dirty="0">
                <a:latin typeface="Inconsolata"/>
                <a:cs typeface="Inconsolata"/>
              </a:rPr>
              <a:t>kitchen</a:t>
            </a:r>
            <a:r>
              <a:rPr lang="en-US" dirty="0"/>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244488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477390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20334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verify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converge, and verify one or more </a:t>
            </a:r>
          </a:p>
          <a:p>
            <a:r>
              <a:rPr lang="en-US" sz="3200" dirty="0">
                <a:latin typeface="Inconsolata"/>
                <a:cs typeface="Inconsolata"/>
              </a:rPr>
              <a:t>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859044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destroy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one or more instances.</a:t>
            </a:r>
          </a:p>
          <a:p>
            <a:endParaRPr lang="en-US" sz="3200" dirty="0">
              <a:latin typeface="Inconsolata"/>
              <a:cs typeface="Inconsolata"/>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Inconsolata"/>
                <a:cs typeface="Inconsolata"/>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294321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test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(for </a:t>
            </a:r>
            <a:r>
              <a:rPr lang="en-US" sz="3200" dirty="0" err="1">
                <a:latin typeface="Inconsolata"/>
                <a:cs typeface="Inconsolata"/>
              </a:rPr>
              <a:t>clean-up</a:t>
            </a:r>
            <a:r>
              <a:rPr lang="en-US" sz="3200" dirty="0">
                <a:latin typeface="Inconsolata"/>
                <a:cs typeface="Inconsolata"/>
              </a:rPr>
              <a:t>), creates, converges, verifies </a:t>
            </a:r>
          </a:p>
          <a:p>
            <a:r>
              <a:rPr lang="en-US" sz="3200" dirty="0">
                <a:latin typeface="Inconsolata"/>
                <a:cs typeface="Inconsolata"/>
              </a:rPr>
              <a:t>and then destroys one or more 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50518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303911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Inconsolata"/>
              </a:rPr>
              <a:t>http://</a:t>
            </a:r>
            <a:r>
              <a:rPr lang="en-US" sz="2400" dirty="0" err="1">
                <a:cs typeface="Inconsolata"/>
              </a:rPr>
              <a:t>serverspec.org</a:t>
            </a:r>
            <a:endParaRPr lang="en-US" sz="24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839532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latin typeface="Inconsolata"/>
                <a:cs typeface="Inconsolata"/>
              </a:rPr>
              <a:t>tree</a:t>
            </a:r>
            <a:r>
              <a:rPr lang="en-US" dirty="0" smtClean="0">
                <a:latin typeface="+mn-lt"/>
                <a:cs typeface="Inconsolata"/>
              </a:rPr>
              <a:t> Package </a:t>
            </a:r>
            <a:r>
              <a:rPr lang="en-US" dirty="0">
                <a:latin typeface="+mn-lt"/>
                <a:cs typeface="Inconsolata"/>
              </a:rPr>
              <a:t>I</a:t>
            </a:r>
            <a:r>
              <a:rPr lang="en-US" dirty="0" smtClean="0">
                <a:latin typeface="+mn-lt"/>
                <a:cs typeface="Inconsolata"/>
              </a:rPr>
              <a:t>nstalled?</a:t>
            </a:r>
            <a:endParaRPr lang="en-US" dirty="0">
              <a:latin typeface="+mn-lt"/>
              <a:cs typeface="Inconsolata"/>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serverspec.org</a:t>
            </a:r>
            <a:r>
              <a:rPr lang="en-US" sz="3200" dirty="0">
                <a:cs typeface="Inconsolata"/>
              </a:rPr>
              <a:t>/</a:t>
            </a:r>
            <a:r>
              <a:rPr lang="en-US" sz="3200" dirty="0" err="1">
                <a:cs typeface="Inconsolata"/>
              </a:rPr>
              <a:t>resource_types.html#package</a:t>
            </a:r>
            <a:endParaRPr lang="en-US" sz="3200" dirty="0">
              <a:cs typeface="Inconsolata"/>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734002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Our </a:t>
            </a:r>
            <a:r>
              <a:rPr lang="en-US" dirty="0" smtClean="0"/>
              <a:t>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077200" y="7049870"/>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kitchen.ci</a:t>
            </a:r>
            <a:r>
              <a:rPr lang="en-US" sz="3200" dirty="0">
                <a:cs typeface="Inconsolata"/>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44941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Our </a:t>
            </a:r>
            <a:r>
              <a:rPr lang="en-US" dirty="0" smtClean="0"/>
              <a:t>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1" name="TextBox 10"/>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
        <p:nvSpPr>
          <p:cNvPr id="19" name="Rectangle 18"/>
          <p:cNvSpPr/>
          <p:nvPr/>
        </p:nvSpPr>
        <p:spPr bwMode="auto">
          <a:xfrm>
            <a:off x="1137007" y="304397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6738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97063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
        <p:nvSpPr>
          <p:cNvPr id="10" name="TextBox 9"/>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Tree>
    <p:extLst>
      <p:ext uri="{BB962C8B-B14F-4D97-AF65-F5344CB8AC3E}">
        <p14:creationId xmlns:p14="http://schemas.microsoft.com/office/powerpoint/2010/main" val="29695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Inconsolata"/>
              </a:rPr>
              <a:t>http://</a:t>
            </a:r>
            <a:r>
              <a:rPr lang="en-US" sz="2400" dirty="0" err="1">
                <a:cs typeface="Inconsolata"/>
              </a:rPr>
              <a:t>kitchen.ci</a:t>
            </a:r>
            <a:r>
              <a:rPr lang="en-US" sz="2400" dirty="0">
                <a:cs typeface="Inconsolata"/>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155164" y="3654384"/>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9154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This corresponds exactly to the Suite name we set up in the </a:t>
            </a:r>
            <a:r>
              <a:rPr lang="en-US" sz="2667" dirty="0">
                <a:latin typeface="Inconsolata"/>
                <a:cs typeface="Inconsolata"/>
              </a:rPr>
              <a:t>.</a:t>
            </a:r>
            <a:r>
              <a:rPr lang="en-US" sz="2667" dirty="0" err="1">
                <a:latin typeface="Inconsolata"/>
                <a:cs typeface="Inconsolata"/>
              </a:rPr>
              <a:t>kitchen.yml</a:t>
            </a:r>
            <a:r>
              <a:rPr lang="en-US" sz="2667" dirty="0"/>
              <a:t> file. If we had a suite called "server-only", then you would put tests for the server only suite under</a:t>
            </a:r>
          </a:p>
        </p:txBody>
      </p:sp>
      <p:sp>
        <p:nvSpPr>
          <p:cNvPr id="6" name="Rectangle 5"/>
          <p:cNvSpPr/>
          <p:nvPr/>
        </p:nvSpPr>
        <p:spPr bwMode="auto">
          <a:xfrm>
            <a:off x="8053588" y="3632949"/>
            <a:ext cx="12218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46</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3537991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9459259" y="3611516"/>
            <a:ext cx="1630339"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47</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1225044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Inconsolata"/>
                <a:cs typeface="Inconsolata"/>
              </a:rPr>
              <a:t>kitchen verify</a:t>
            </a:r>
            <a:r>
              <a:rPr lang="en-US" sz="2667" dirty="0"/>
              <a:t>.</a:t>
            </a:r>
          </a:p>
        </p:txBody>
      </p:sp>
      <p:sp>
        <p:nvSpPr>
          <p:cNvPr id="6" name="Rectangle 5"/>
          <p:cNvSpPr/>
          <p:nvPr/>
        </p:nvSpPr>
        <p:spPr bwMode="auto">
          <a:xfrm>
            <a:off x="11224472" y="3611516"/>
            <a:ext cx="262791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2968154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3006251"/>
          </a:xfrm>
        </p:spPr>
        <p:txBody>
          <a:bodyPr/>
          <a:lstStyle/>
          <a:p>
            <a:r>
              <a:rPr lang="en-US" dirty="0" smtClean="0"/>
              <a:t>$ cd ~</a:t>
            </a:r>
          </a:p>
          <a:p>
            <a:endParaRPr lang="en-US" dirty="0" smtClean="0"/>
          </a:p>
          <a:p>
            <a:r>
              <a:rPr lang="en-US" dirty="0"/>
              <a:t>$ cd </a:t>
            </a:r>
            <a:r>
              <a:rPr lang="en-US" dirty="0" smtClean="0"/>
              <a:t>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808733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004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dirty="0"/>
              <a:t>-----&gt; Starting Kitchen (v1.4.0)</a:t>
            </a:r>
          </a:p>
          <a:p>
            <a:r>
              <a:rPr lang="en-US" dirty="0"/>
              <a:t>-----&gt; Converging &lt;default-centos-66&gt;...</a:t>
            </a:r>
          </a:p>
          <a:p>
            <a:r>
              <a:rPr lang="en-US" dirty="0"/>
              <a:t>$$$$$$ Running legacy converge for 'Docker' Driver</a:t>
            </a:r>
          </a:p>
          <a:p>
            <a:r>
              <a:rPr lang="en-US" dirty="0" smtClean="0"/>
              <a:t>(skipping)</a:t>
            </a:r>
          </a:p>
          <a:p>
            <a:r>
              <a:rPr lang="en-US" dirty="0"/>
              <a:t>-----&gt; Chef Omnibus installation detected (install only if missing)</a:t>
            </a:r>
          </a:p>
          <a:p>
            <a:r>
              <a:rPr lang="en-US" dirty="0"/>
              <a:t>       Transferring files to &lt;default-centos-66&gt;</a:t>
            </a:r>
          </a:p>
          <a:p>
            <a:r>
              <a:rPr lang="en-US" dirty="0"/>
              <a:t>       Starting Chef Client, version 12.4.1</a:t>
            </a:r>
          </a:p>
          <a:p>
            <a:r>
              <a:rPr lang="en-US" dirty="0" smtClean="0"/>
              <a:t>(skipping)</a:t>
            </a:r>
          </a:p>
          <a:p>
            <a:r>
              <a:rPr lang="en-US" dirty="0" smtClean="0"/>
              <a:t>       </a:t>
            </a:r>
            <a:r>
              <a:rPr lang="en-US" dirty="0"/>
              <a:t>Running handlers:</a:t>
            </a:r>
          </a:p>
          <a:p>
            <a:r>
              <a:rPr lang="en-US" dirty="0"/>
              <a:t>       Running handlers complete</a:t>
            </a:r>
          </a:p>
          <a:p>
            <a:r>
              <a:rPr lang="en-US" dirty="0"/>
              <a:t>       Chef Client finished, 6/6 resources updated in 64.426896317 seconds</a:t>
            </a:r>
          </a:p>
          <a:p>
            <a:r>
              <a:rPr lang="en-US" dirty="0"/>
              <a:t>       Finished converging &lt;default-centos-66&gt; (1m9.02s).</a:t>
            </a:r>
          </a:p>
          <a:p>
            <a:r>
              <a:rPr lang="en-US"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01334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~/cookbooks/workstation</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first test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3739747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52956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640828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592508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 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55</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32256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3560218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2971721" cy="4350949"/>
          </a:xfrm>
        </p:spPr>
        <p:txBody>
          <a:bodyPr/>
          <a:lstStyle/>
          <a:p>
            <a:pPr marL="609585" indent="-609585">
              <a:buFont typeface="Wingdings" charset="2"/>
              <a:buChar char="q"/>
            </a:pPr>
            <a:r>
              <a:rPr lang="en-US" dirty="0" smtClean="0"/>
              <a:t>Add tests that validate that the remaining package resources have been installed </a:t>
            </a:r>
            <a:r>
              <a:rPr lang="en-US" sz="2400" dirty="0" smtClean="0">
                <a:hlinkClick r:id="rId3"/>
              </a:rPr>
              <a:t>http</a:t>
            </a:r>
            <a:r>
              <a:rPr lang="en-US" sz="2400" dirty="0">
                <a:hlinkClick r:id="rId3"/>
              </a:rPr>
              <a:t>://</a:t>
            </a:r>
            <a:r>
              <a:rPr lang="en-US" sz="2400" dirty="0" smtClean="0">
                <a:hlinkClick r:id="rId3"/>
              </a:rPr>
              <a:t>serverspec.org/resource_types.html#package</a:t>
            </a:r>
            <a:endParaRPr lang="en-US" dirty="0" smtClean="0"/>
          </a:p>
          <a:p>
            <a:pPr marL="609585" indent="-609585">
              <a:buFont typeface="Wingdings" charset="2"/>
              <a:buChar char="q"/>
            </a:pPr>
            <a:endParaRPr lang="en-US" dirty="0" smtClean="0"/>
          </a:p>
          <a:p>
            <a:pPr marL="609585" indent="-609585">
              <a:buFont typeface="Wingdings" charset="2"/>
              <a:buChar char="q"/>
            </a:pPr>
            <a:r>
              <a:rPr lang="en-US" dirty="0" smtClean="0"/>
              <a:t>Add tests that validate the file resource </a:t>
            </a:r>
            <a:r>
              <a:rPr lang="en-US" sz="2400" dirty="0" smtClean="0">
                <a:hlinkClick r:id="rId4"/>
              </a:rPr>
              <a:t>http</a:t>
            </a:r>
            <a:r>
              <a:rPr lang="en-US" sz="2400" dirty="0">
                <a:hlinkClick r:id="rId4"/>
              </a:rPr>
              <a:t>://</a:t>
            </a:r>
            <a:r>
              <a:rPr lang="en-US" sz="2400" dirty="0" smtClean="0">
                <a:hlinkClick r:id="rId4"/>
              </a:rPr>
              <a:t>serverspec.org/resource_types.html#file</a:t>
            </a:r>
            <a:endParaRPr lang="en-US" dirty="0" smtClean="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 </a:t>
            </a:r>
            <a:r>
              <a:rPr lang="en-US" dirty="0" smtClean="0"/>
              <a:t>to </a:t>
            </a:r>
            <a:r>
              <a:rPr lang="en-US" dirty="0"/>
              <a:t>validate the test meets the expectations that you </a:t>
            </a:r>
            <a:r>
              <a:rPr lang="en-US" dirty="0" smtClean="0"/>
              <a:t>defined</a:t>
            </a:r>
            <a:endParaRPr lang="en-US"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363492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err="1"/>
              <a:t>git</a:t>
            </a:r>
            <a:r>
              <a:rPr lang="en-US" sz="2400" dirty="0"/>
              <a:t>") do</a:t>
            </a:r>
          </a:p>
          <a:p>
            <a:r>
              <a:rPr lang="en-US" sz="2400" dirty="0"/>
              <a:t>    it { should be installed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082816" y="3772009"/>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283326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err="1"/>
              <a:t>git</a:t>
            </a:r>
            <a:r>
              <a:rPr lang="en-US" sz="2400" dirty="0"/>
              <a:t>") do</a:t>
            </a:r>
          </a:p>
          <a:p>
            <a:r>
              <a:rPr lang="en-US" sz="2400" dirty="0"/>
              <a:t>    it { should be installed }</a:t>
            </a:r>
          </a:p>
          <a:p>
            <a:r>
              <a:rPr lang="en-US" sz="2400" dirty="0"/>
              <a:t>  end</a:t>
            </a:r>
          </a:p>
          <a:p>
            <a:endParaRPr lang="en-US" sz="2400" dirty="0"/>
          </a:p>
          <a:p>
            <a:r>
              <a:rPr lang="en-US" sz="2400" dirty="0"/>
              <a:t>  describe file("/</a:t>
            </a:r>
            <a:r>
              <a:rPr lang="en-US" sz="2400" dirty="0" err="1"/>
              <a:t>etc</a:t>
            </a:r>
            <a:r>
              <a:rPr lang="en-US" sz="2400" dirty="0"/>
              <a:t>/</a:t>
            </a:r>
            <a:r>
              <a:rPr lang="en-US" sz="2400" dirty="0" err="1"/>
              <a:t>motd</a:t>
            </a:r>
            <a:r>
              <a:rPr lang="en-US" sz="2400" dirty="0"/>
              <a:t>") do</a:t>
            </a:r>
          </a:p>
          <a:p>
            <a:r>
              <a:rPr lang="en-US" sz="2400" dirty="0"/>
              <a:t>    it { should </a:t>
            </a:r>
            <a:r>
              <a:rPr lang="en-US" sz="2400" dirty="0" err="1"/>
              <a:t>be_owned_by</a:t>
            </a:r>
            <a:r>
              <a:rPr lang="en-US" sz="2400" dirty="0"/>
              <a:t> "root" }</a:t>
            </a:r>
          </a:p>
          <a:p>
            <a:r>
              <a:rPr lang="en-US" sz="2400" dirty="0"/>
              <a:t>end</a:t>
            </a:r>
          </a:p>
          <a:p>
            <a:endParaRPr lang="en-US" sz="2400" dirty="0"/>
          </a:p>
          <a:p>
            <a:r>
              <a:rPr lang="en-US" sz="2400" dirty="0"/>
              <a:t>end</a:t>
            </a:r>
          </a:p>
        </p:txBody>
      </p:sp>
      <p:sp>
        <p:nvSpPr>
          <p:cNvPr id="15" name="Text Placeholder 14"/>
          <p:cNvSpPr>
            <a:spLocks noGrp="1"/>
          </p:cNvSpPr>
          <p:nvPr>
            <p:ph type="body" sz="quarter" idx="11"/>
          </p:nvPr>
        </p:nvSpPr>
        <p:spPr/>
        <p:txBody>
          <a:bodyPr>
            <a:normAutofit fontScale="70000" lnSpcReduction="20000"/>
          </a:bodyPr>
          <a:lstStyle/>
          <a:p>
            <a:r>
              <a:rPr lang="en-US" dirty="0" smtClean="0"/>
              <a:t>~/cookbooks</a:t>
            </a:r>
            <a:r>
              <a:rPr lang="en-US" dirty="0"/>
              <a:t>/workstation/test/integration/default/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232655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Docker driver and </a:t>
            </a:r>
            <a:r>
              <a:rPr lang="en-US" dirty="0" smtClean="0"/>
              <a:t>centos-6.6 platform</a:t>
            </a:r>
            <a:endParaRPr lang="en-US" dirty="0" smtClean="0"/>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7623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additional tests for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2561468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403410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Inconsolata"/>
              <a:cs typeface="Inconsolata"/>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743780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354342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dirty="0"/>
              <a:t>Create a test file for the </a:t>
            </a:r>
            <a:r>
              <a:rPr lang="en-US" dirty="0" smtClean="0"/>
              <a:t>"apache" </a:t>
            </a:r>
            <a:r>
              <a:rPr lang="en-US" dirty="0"/>
              <a:t>cookbook's default recipe</a:t>
            </a:r>
          </a:p>
          <a:p>
            <a:pPr marL="609585" indent="-609585">
              <a:buFont typeface="Wingdings" charset="2"/>
              <a:buChar char="q"/>
            </a:pPr>
            <a:endParaRPr lang="en-US" dirty="0" smtClean="0"/>
          </a:p>
          <a:p>
            <a:pPr marL="609585" indent="-609585">
              <a:buFont typeface="Wingdings" charset="2"/>
              <a:buChar char="q"/>
            </a:pPr>
            <a:r>
              <a:rPr lang="en-US" dirty="0" smtClean="0"/>
              <a:t>Add </a:t>
            </a:r>
            <a:r>
              <a:rPr lang="en-US" dirty="0"/>
              <a:t>tests that validate a working </a:t>
            </a:r>
            <a:r>
              <a:rPr lang="en-US" dirty="0" smtClean="0"/>
              <a:t>web server</a:t>
            </a:r>
            <a:endParaRPr lang="en-US" dirty="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a:t>
            </a:r>
            <a:endParaRPr lang="en-US" dirty="0">
              <a:latin typeface="Inconsolata"/>
              <a:cs typeface="Inconsolata"/>
            </a:endParaRPr>
          </a:p>
        </p:txBody>
      </p:sp>
      <p:sp>
        <p:nvSpPr>
          <p:cNvPr id="4" name="Content Placeholder 3"/>
          <p:cNvSpPr txBox="1">
            <a:spLocks/>
          </p:cNvSpPr>
          <p:nvPr/>
        </p:nvSpPr>
        <p:spPr>
          <a:xfrm>
            <a:off x="4125344" y="7232616"/>
            <a:ext cx="8005313" cy="1103169"/>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http://</a:t>
            </a:r>
            <a:r>
              <a:rPr lang="en-US" sz="2400" dirty="0" smtClean="0"/>
              <a:t>serverspec.org/resource_types.html#port	                                  </a:t>
            </a:r>
            <a:r>
              <a:rPr lang="en-US" sz="2400" dirty="0"/>
              <a:t>http://serverspec.org/resource_types.html#command</a:t>
            </a:r>
          </a:p>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172586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Lab Review: Return </a:t>
            </a:r>
            <a:r>
              <a:rPr lang="en-US" dirty="0"/>
              <a:t>H</a:t>
            </a:r>
            <a:r>
              <a:rPr lang="en-US" dirty="0" smtClean="0"/>
              <a:t>ome</a:t>
            </a:r>
            <a:endParaRPr lang="en-US" dirty="0"/>
          </a:p>
        </p:txBody>
      </p:sp>
      <p:sp>
        <p:nvSpPr>
          <p:cNvPr id="4" name="Text Placeholder 3"/>
          <p:cNvSpPr>
            <a:spLocks noGrp="1"/>
          </p:cNvSpPr>
          <p:nvPr>
            <p:ph type="body" sz="quarter" idx="11"/>
          </p:nvPr>
        </p:nvSpPr>
        <p:spPr>
          <a:xfrm>
            <a:off x="1121104" y="1337149"/>
            <a:ext cx="14422528" cy="2891951"/>
          </a:xfrm>
        </p:spPr>
        <p:txBody>
          <a:bodyPr/>
          <a:lstStyle/>
          <a:p>
            <a:r>
              <a:rPr lang="en-US" dirty="0" smtClean="0"/>
              <a:t>$ cd ~</a:t>
            </a:r>
          </a:p>
          <a:p>
            <a:endParaRPr lang="en-US" dirty="0"/>
          </a:p>
          <a:p>
            <a:r>
              <a:rPr lang="en-US" dirty="0" smtClean="0"/>
              <a:t>$ cd </a:t>
            </a:r>
            <a:r>
              <a:rPr lang="en-US" dirty="0"/>
              <a:t>cookbooks/apache</a:t>
            </a:r>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424294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Review: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en-US" sz="2400" dirty="0" err="1" smtClean="0"/>
              <a:t>spec_helper</a:t>
            </a:r>
            <a:r>
              <a:rPr lang="en-US" sz="2400" dirty="0" smtClean="0"/>
              <a:t>"</a:t>
            </a:r>
          </a:p>
          <a:p>
            <a:endParaRPr lang="en-US" sz="2400" dirty="0" smtClean="0"/>
          </a:p>
          <a:p>
            <a:r>
              <a:rPr lang="en-US" sz="2400" dirty="0" smtClean="0"/>
              <a:t>describe "apache::default"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command("curl http://localhost")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fontScale="70000" lnSpcReduction="20000"/>
          </a:bodyPr>
          <a:lstStyle/>
          <a:p>
            <a:r>
              <a:rPr lang="en-US" dirty="0" smtClean="0"/>
              <a:t>~/cookbooks/apache/test/integration/default/</a:t>
            </a:r>
            <a:r>
              <a:rPr lang="en-US" dirty="0" err="1" smtClean="0"/>
              <a:t>serverspec</a:t>
            </a:r>
            <a:r>
              <a:rPr lang="en-US" dirty="0" smtClean="0"/>
              <a:t>/</a:t>
            </a:r>
            <a:r>
              <a:rPr lang="en-US" dirty="0" err="1" smtClean="0"/>
              <a:t>default_spec.rb</a:t>
            </a:r>
            <a:endParaRPr lang="en-US" dirty="0"/>
          </a:p>
        </p:txBody>
      </p:sp>
      <p:sp>
        <p:nvSpPr>
          <p:cNvPr id="16" name="Content Placeholder 15"/>
          <p:cNvSpPr>
            <a:spLocks noGrp="1"/>
          </p:cNvSpPr>
          <p:nvPr>
            <p:ph sz="quarter" idx="12"/>
          </p:nvPr>
        </p:nvSpPr>
        <p:spPr>
          <a:xfrm>
            <a:off x="9166577" y="2113748"/>
            <a:ext cx="6378223" cy="6294529"/>
          </a:xfrm>
        </p:spPr>
        <p:txBody>
          <a:bodyPr/>
          <a:lstStyle/>
          <a:p>
            <a:r>
              <a:rPr lang="en-US" dirty="0" smtClean="0"/>
              <a:t>Port 80 should be listening.</a:t>
            </a:r>
          </a:p>
          <a:p>
            <a:endParaRPr lang="en-US" dirty="0" smtClean="0"/>
          </a:p>
          <a:p>
            <a:r>
              <a:rPr lang="en-US" dirty="0" smtClean="0"/>
              <a:t>The standard out from the command "curl http://localhost" should match "Hello, world!"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092567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tests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322317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1"/>
            <a:ext cx="10974132" cy="3358573"/>
          </a:xfrm>
        </p:spPr>
        <p:txBody>
          <a:bodyPr/>
          <a:lstStyle/>
          <a:p>
            <a:r>
              <a:rPr lang="en-US" dirty="0" smtClean="0"/>
              <a:t>What questions can we help </a:t>
            </a:r>
            <a:r>
              <a:rPr lang="en-US" smtClean="0"/>
              <a:t>you answer?</a:t>
            </a:r>
            <a:endParaRPr lang="en-US" dirty="0" smtClean="0"/>
          </a:p>
          <a:p>
            <a:endParaRPr lang="en-US" dirty="0"/>
          </a:p>
          <a:p>
            <a:pPr marL="609585" indent="-609585">
              <a:buFont typeface="Arial"/>
              <a:buChar char="•"/>
            </a:pPr>
            <a:r>
              <a:rPr lang="en-US" dirty="0" smtClean="0"/>
              <a:t>Test Kitchen</a:t>
            </a:r>
          </a:p>
          <a:p>
            <a:pPr marL="609585" indent="-609585">
              <a:buFont typeface="Arial"/>
              <a:buChar char="•"/>
            </a:pPr>
            <a:r>
              <a:rPr lang="en-US" dirty="0" err="1" smtClean="0"/>
              <a:t>ServerSpec</a:t>
            </a:r>
            <a:endParaRPr lang="en-US" dirty="0" smtClean="0"/>
          </a:p>
          <a:p>
            <a:pPr marL="609585" indent="-609585">
              <a:buFont typeface="Arial"/>
              <a:buChar char="•"/>
            </a:pPr>
            <a:r>
              <a:rPr lang="en-US" dirty="0" smtClean="0"/>
              <a:t>Testing</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3415602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normAutofit/>
          </a:bodyPr>
          <a:lstStyle/>
          <a:p>
            <a:r>
              <a:rPr lang="en-US" dirty="0"/>
              <a:t>Test Kitchen is a test harness tool to execute your configured code on one or more platforms in isolation. A driver plugin architecture is used which lets you run your code on various cloud providers and virtualization technologies such </a:t>
            </a:r>
            <a:r>
              <a:rPr lang="en-US" dirty="0" smtClean="0"/>
              <a:t>as . . .</a:t>
            </a:r>
            <a:endParaRPr lang="en-US" dirty="0"/>
          </a:p>
        </p:txBody>
      </p:sp>
      <p:sp>
        <p:nvSpPr>
          <p:cNvPr id="4" name="TextBox 3"/>
          <p:cNvSpPr txBox="1"/>
          <p:nvPr/>
        </p:nvSpPr>
        <p:spPr bwMode="white">
          <a:xfrm>
            <a:off x="6399731" y="7143470"/>
            <a:ext cx="2739163" cy="600800"/>
          </a:xfrm>
          <a:prstGeom prst="rect">
            <a:avLst/>
          </a:prstGeom>
        </p:spPr>
        <p:txBody>
          <a:bodyPr vert="horz" wrap="none" lIns="121920" tIns="121920" rIns="121920" bIns="121920" rtlCol="0">
            <a:normAutofit fontScale="85000" lnSpcReduction="20000"/>
          </a:bodyPr>
          <a:lstStyle/>
          <a:p>
            <a:pPr algn="ctr">
              <a:defRPr/>
            </a:pPr>
            <a:r>
              <a:rPr lang="en-US" sz="3200" dirty="0">
                <a:solidFill>
                  <a:srgbClr val="3E4346"/>
                </a:solidFill>
                <a:cs typeface="Inconsolata"/>
              </a:rPr>
              <a:t>http://</a:t>
            </a:r>
            <a:r>
              <a:rPr lang="en-US" sz="3200" dirty="0" err="1">
                <a:solidFill>
                  <a:srgbClr val="3E4346"/>
                </a:solidFill>
                <a:cs typeface="Inconsolata"/>
              </a:rPr>
              <a:t>kitchen.ci</a:t>
            </a:r>
            <a:endParaRPr lang="en-US" sz="3200" dirty="0">
              <a:solidFill>
                <a:srgbClr val="3E4346"/>
              </a:solidFill>
              <a:cs typeface="Inconsolata"/>
            </a:endParaRPr>
          </a:p>
          <a:p>
            <a:pPr algn="ctr">
              <a:lnSpc>
                <a:spcPct val="100000"/>
              </a:lnSpc>
            </a:pPr>
            <a:endParaRPr lang="en-US" sz="3200" dirty="0">
              <a:solidFill>
                <a:srgbClr val="3E4346"/>
              </a:solidFill>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883624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a:p>
            <a:endParaRPr lang="en-US" dirty="0"/>
          </a:p>
          <a:p>
            <a:r>
              <a:rPr lang="en-US" dirty="0" smtClean="0"/>
              <a:t>FW: In </a:t>
            </a:r>
            <a:r>
              <a:rPr lang="en-US" dirty="0"/>
              <a:t>the center are the steps. On the left the kitchen commands that map to those steps. On the right the sections in the .</a:t>
            </a:r>
            <a:r>
              <a:rPr lang="en-US" dirty="0" err="1"/>
              <a:t>kitchen.yml</a:t>
            </a:r>
            <a:r>
              <a:rPr lang="en-US" dirty="0"/>
              <a:t> file.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3794" y="1524777"/>
            <a:ext cx="9310011" cy="6055206"/>
          </a:xfrm>
          <a:prstGeom prst="rect">
            <a:avLst/>
          </a:prstGeom>
        </p:spPr>
      </p:pic>
    </p:spTree>
    <p:extLst>
      <p:ext uri="{BB962C8B-B14F-4D97-AF65-F5344CB8AC3E}">
        <p14:creationId xmlns:p14="http://schemas.microsoft.com/office/powerpoint/2010/main" val="2129570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dirty="0"/>
              <a:t>Commands:</a:t>
            </a:r>
          </a:p>
          <a:p>
            <a:r>
              <a:rPr lang="en-US" dirty="0"/>
              <a:t>  kitchen console                         # Kitchen Console!</a:t>
            </a:r>
          </a:p>
          <a:p>
            <a:r>
              <a:rPr lang="en-US" dirty="0"/>
              <a:t>  kitchen converge [</a:t>
            </a:r>
            <a:r>
              <a:rPr lang="en-US" dirty="0" err="1"/>
              <a:t>INSTANCE|REGEXP|all</a:t>
            </a:r>
            <a:r>
              <a:rPr lang="en-US" dirty="0"/>
              <a:t>]  # Converge one or more instances</a:t>
            </a:r>
          </a:p>
          <a:p>
            <a:r>
              <a:rPr lang="en-US" dirty="0"/>
              <a:t>  kitchen create [</a:t>
            </a:r>
            <a:r>
              <a:rPr lang="en-US" dirty="0" err="1"/>
              <a:t>INSTANCE|REGEXP|all</a:t>
            </a:r>
            <a:r>
              <a:rPr lang="en-US" dirty="0"/>
              <a:t>]    # Create one or more instances</a:t>
            </a:r>
          </a:p>
          <a:p>
            <a:r>
              <a:rPr lang="en-US" dirty="0"/>
              <a:t>  kitchen destroy [</a:t>
            </a:r>
            <a:r>
              <a:rPr lang="en-US" dirty="0" err="1"/>
              <a:t>INSTANCE|REGEXP|all</a:t>
            </a:r>
            <a:r>
              <a:rPr lang="en-US" dirty="0"/>
              <a:t>]   # Destroy one or more </a:t>
            </a:r>
            <a:r>
              <a:rPr lang="en-US" dirty="0" smtClean="0"/>
              <a:t>instances</a:t>
            </a:r>
          </a:p>
          <a:p>
            <a:r>
              <a:rPr lang="en-US" dirty="0"/>
              <a:t> </a:t>
            </a:r>
            <a:r>
              <a:rPr lang="en-US" dirty="0" smtClean="0"/>
              <a:t> ...</a:t>
            </a:r>
            <a:endParaRPr lang="en-US" dirty="0"/>
          </a:p>
          <a:p>
            <a:r>
              <a:rPr lang="en-US" dirty="0" smtClean="0"/>
              <a:t>  kitchen </a:t>
            </a:r>
            <a:r>
              <a:rPr lang="en-US" dirty="0"/>
              <a:t>help [COMMAND]                  # Describe available commands or one </a:t>
            </a:r>
            <a:r>
              <a:rPr lang="en-US" dirty="0" smtClean="0"/>
              <a:t>specif...</a:t>
            </a:r>
          </a:p>
          <a:p>
            <a:r>
              <a:rPr lang="en-US" dirty="0" smtClean="0"/>
              <a:t>  kitchen </a:t>
            </a:r>
            <a:r>
              <a:rPr lang="en-US" dirty="0" err="1"/>
              <a:t>init</a:t>
            </a:r>
            <a:r>
              <a:rPr lang="en-US" dirty="0"/>
              <a:t>                            # Adds some configuration to your </a:t>
            </a:r>
            <a:r>
              <a:rPr lang="en-US" dirty="0" smtClean="0"/>
              <a:t>cookbook...</a:t>
            </a:r>
            <a:endParaRPr lang="en-US" dirty="0"/>
          </a:p>
          <a:p>
            <a:r>
              <a:rPr lang="en-US" dirty="0"/>
              <a:t>  kitchen list [</a:t>
            </a:r>
            <a:r>
              <a:rPr lang="en-US" dirty="0" err="1"/>
              <a:t>INSTANCE|REGEXP|all</a:t>
            </a:r>
            <a:r>
              <a:rPr lang="en-US" dirty="0"/>
              <a:t>]      # Lists one or more instances</a:t>
            </a:r>
          </a:p>
          <a:p>
            <a:r>
              <a:rPr lang="en-US" dirty="0" smtClean="0"/>
              <a:t>  kitchen </a:t>
            </a:r>
            <a:r>
              <a:rPr lang="en-US" dirty="0"/>
              <a:t>setup [</a:t>
            </a:r>
            <a:r>
              <a:rPr lang="en-US" dirty="0" err="1"/>
              <a:t>INSTANCE|REGEXP|all</a:t>
            </a:r>
            <a:r>
              <a:rPr lang="en-US" dirty="0"/>
              <a:t>]     # Setup one or more instances</a:t>
            </a:r>
          </a:p>
          <a:p>
            <a:r>
              <a:rPr lang="en-US" dirty="0"/>
              <a:t>  kitchen test [</a:t>
            </a:r>
            <a:r>
              <a:rPr lang="en-US" dirty="0" err="1"/>
              <a:t>INSTANCE|REGEXP|all</a:t>
            </a:r>
            <a:r>
              <a:rPr lang="en-US" dirty="0"/>
              <a:t>]      # Test one or more instances</a:t>
            </a:r>
          </a:p>
          <a:p>
            <a:r>
              <a:rPr lang="en-US" dirty="0"/>
              <a:t>  kitchen verify [</a:t>
            </a:r>
            <a:r>
              <a:rPr lang="en-US" dirty="0" err="1"/>
              <a:t>INSTANCE|REGEXP|all</a:t>
            </a:r>
            <a:r>
              <a:rPr lang="en-US" dirty="0"/>
              <a:t>]    # Verify one or more instances</a:t>
            </a:r>
          </a:p>
          <a:p>
            <a:r>
              <a:rPr lang="en-US" dirty="0" smtClean="0"/>
              <a:t>  kitchen version                         # Print Kitchen's version information</a:t>
            </a:r>
          </a:p>
          <a:p>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7965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9164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 </a:t>
            </a:r>
            <a:r>
              <a:rPr lang="en-US" dirty="0" err="1" smtClean="0">
                <a:latin typeface="Inconsolata"/>
                <a:cs typeface="Inconsolata"/>
              </a:rPr>
              <a:t>init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dirty="0"/>
              <a:t>Usage:</a:t>
            </a:r>
          </a:p>
          <a:p>
            <a:r>
              <a:rPr lang="en-US" dirty="0"/>
              <a:t>  kitchen </a:t>
            </a:r>
            <a:r>
              <a:rPr lang="en-US" dirty="0" err="1"/>
              <a:t>init</a:t>
            </a:r>
            <a:endParaRPr lang="en-US" dirty="0"/>
          </a:p>
          <a:p>
            <a:r>
              <a:rPr lang="en-US" dirty="0"/>
              <a:t> </a:t>
            </a:r>
            <a:r>
              <a:rPr lang="en-US" dirty="0" smtClean="0"/>
              <a:t> -</a:t>
            </a:r>
            <a:r>
              <a:rPr lang="en-US" dirty="0"/>
              <a:t>D, [--driver=one two three]                   # One or more Kitchen Driver </a:t>
            </a:r>
            <a:r>
              <a:rPr lang="en-US" dirty="0" smtClean="0"/>
              <a:t>gems ...</a:t>
            </a:r>
            <a:endParaRPr lang="en-US" dirty="0"/>
          </a:p>
          <a:p>
            <a:r>
              <a:rPr lang="en-US" dirty="0"/>
              <a:t>                                                 # Default: kitchen-vagrant</a:t>
            </a:r>
          </a:p>
          <a:p>
            <a:r>
              <a:rPr lang="en-US" dirty="0"/>
              <a:t>  -P, [--</a:t>
            </a:r>
            <a:r>
              <a:rPr lang="en-US" dirty="0" err="1"/>
              <a:t>provisioner</a:t>
            </a:r>
            <a:r>
              <a:rPr lang="en-US" dirty="0"/>
              <a:t>=PROVISIONER]                # The default Kitchen </a:t>
            </a:r>
            <a:r>
              <a:rPr lang="en-US" dirty="0" err="1"/>
              <a:t>Provisioner</a:t>
            </a:r>
            <a:r>
              <a:rPr lang="en-US" dirty="0"/>
              <a:t> to use</a:t>
            </a:r>
          </a:p>
          <a:p>
            <a:r>
              <a:rPr lang="en-US" dirty="0"/>
              <a:t>                                                 # Default: </a:t>
            </a:r>
            <a:r>
              <a:rPr lang="en-US" dirty="0" err="1"/>
              <a:t>chef_solo</a:t>
            </a:r>
            <a:endParaRPr lang="en-US" dirty="0"/>
          </a:p>
          <a:p>
            <a:r>
              <a:rPr lang="en-US" dirty="0"/>
              <a:t>      [--create-</a:t>
            </a:r>
            <a:r>
              <a:rPr lang="en-US" dirty="0" err="1"/>
              <a:t>gemfile</a:t>
            </a:r>
            <a:r>
              <a:rPr lang="en-US" dirty="0"/>
              <a:t>], [--no-create-</a:t>
            </a:r>
            <a:r>
              <a:rPr lang="en-US" dirty="0" err="1"/>
              <a:t>gemfile</a:t>
            </a:r>
            <a:r>
              <a:rPr lang="en-US" dirty="0"/>
              <a:t>]  # Whether or not to create a </a:t>
            </a:r>
            <a:r>
              <a:rPr lang="en-US" dirty="0" err="1" smtClean="0"/>
              <a:t>Gemfi</a:t>
            </a:r>
            <a:r>
              <a:rPr lang="en-US" dirty="0" smtClean="0"/>
              <a:t> ...</a:t>
            </a:r>
          </a:p>
          <a:p>
            <a:endParaRPr lang="en-US" dirty="0"/>
          </a:p>
          <a:p>
            <a:r>
              <a:rPr lang="en-US" dirty="0" smtClean="0"/>
              <a:t>Description</a:t>
            </a:r>
            <a:r>
              <a:rPr lang="en-US" dirty="0"/>
              <a:t>:</a:t>
            </a:r>
          </a:p>
          <a:p>
            <a:r>
              <a:rPr lang="en-US" dirty="0"/>
              <a:t>  </a:t>
            </a:r>
            <a:r>
              <a:rPr lang="en-US" dirty="0" err="1"/>
              <a:t>Init</a:t>
            </a:r>
            <a:r>
              <a:rPr lang="en-US" dirty="0"/>
              <a:t> will add Test Kitchen support to an existing project for convergence</a:t>
            </a:r>
          </a:p>
          <a:p>
            <a:r>
              <a:rPr lang="en-US" dirty="0"/>
              <a:t>  integration testing. A default .</a:t>
            </a:r>
            <a:r>
              <a:rPr lang="en-US" dirty="0" err="1"/>
              <a:t>kitchen.yml</a:t>
            </a:r>
            <a:r>
              <a:rPr lang="en-US" dirty="0"/>
              <a:t> file (which is intended to be</a:t>
            </a:r>
          </a:p>
          <a:p>
            <a:r>
              <a:rPr lang="en-US" dirty="0"/>
              <a:t>  customized) is created in the project's root directory and one or more gems will be</a:t>
            </a:r>
          </a:p>
          <a:p>
            <a:r>
              <a:rPr lang="en-US" dirty="0"/>
              <a:t>  added to the project's </a:t>
            </a:r>
            <a:r>
              <a:rPr lang="en-US" dirty="0" err="1"/>
              <a:t>Gemfile</a:t>
            </a:r>
            <a:r>
              <a:rPr lang="en-US"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69501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15703</TotalTime>
  <Words>7223</Words>
  <Application>Microsoft Office PowerPoint</Application>
  <PresentationFormat>Custom</PresentationFormat>
  <Paragraphs>991</Paragraphs>
  <Slides>70</Slides>
  <Notes>70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70</vt:i4>
      </vt:variant>
    </vt:vector>
  </HeadingPairs>
  <TitlesOfParts>
    <vt:vector size="76" baseType="lpstr">
      <vt:lpstr>Arial</vt:lpstr>
      <vt:lpstr>Courier New</vt:lpstr>
      <vt:lpstr>Gill Sans MT</vt:lpstr>
      <vt:lpstr>Inconsolata</vt:lpstr>
      <vt:lpstr>Wingdings</vt:lpstr>
      <vt:lpstr>ChefDk3.2Template</vt:lpstr>
      <vt:lpstr>Testing Cookbooks</vt:lpstr>
      <vt:lpstr>Objectives</vt:lpstr>
      <vt:lpstr>Can We Test Cookbooks?</vt:lpstr>
      <vt:lpstr>Testing Cookbooks</vt:lpstr>
      <vt:lpstr>Code Testing</vt:lpstr>
      <vt:lpstr>Test Configuration</vt:lpstr>
      <vt:lpstr>Test Kitchen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Demo: Kitchen Test Matrix</vt:lpstr>
      <vt:lpstr>Demo: View the Kitchen Test Matrix</vt:lpstr>
      <vt:lpstr>Group Exercise: Test Configuration</vt:lpstr>
      <vt:lpstr>GE: Move into the Cookbook's Directory</vt:lpstr>
      <vt:lpstr>GE: Setting the Driver to Docker</vt:lpstr>
      <vt:lpstr>GE: Setting the Platform to centos-6.6</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Example: Our Assertion in a spec File</vt:lpstr>
      <vt:lpstr>Example: Our Assertion in a spec File</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Review: Our Assertion in a spec File</vt:lpstr>
      <vt:lpstr>Review: Our Assertion in a spec File</vt:lpstr>
      <vt:lpstr>Lab: Commit Your Work</vt:lpstr>
      <vt:lpstr>Testing</vt:lpstr>
      <vt:lpstr>Testing Our Webserver</vt:lpstr>
      <vt:lpstr>Testing</vt:lpstr>
      <vt:lpstr>Lab: Testing Apache</vt:lpstr>
      <vt:lpstr>Lab Review: Return Home</vt:lpstr>
      <vt:lpstr>Lab Review: What Does the Webserver Say?</vt:lpstr>
      <vt:lpstr>Lab: Commit Your Work</vt:lpstr>
      <vt:lpstr>Questions</vt:lpstr>
      <vt:lpstr>PowerPoint Presentation</vt:lpstr>
      <vt:lpstr>Mandating Testing</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1900</cp:revision>
  <cp:lastPrinted>2015-02-07T23:49:10Z</cp:lastPrinted>
  <dcterms:created xsi:type="dcterms:W3CDTF">2012-09-13T17:36:07Z</dcterms:created>
  <dcterms:modified xsi:type="dcterms:W3CDTF">2015-09-15T21:05:03Z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